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337" r:id="rId2"/>
    <p:sldId id="329" r:id="rId3"/>
    <p:sldId id="277" r:id="rId4"/>
    <p:sldId id="357" r:id="rId5"/>
    <p:sldId id="353" r:id="rId6"/>
    <p:sldId id="263" r:id="rId7"/>
    <p:sldId id="264" r:id="rId8"/>
    <p:sldId id="265" r:id="rId9"/>
    <p:sldId id="266" r:id="rId10"/>
    <p:sldId id="268" r:id="rId11"/>
    <p:sldId id="269" r:id="rId12"/>
    <p:sldId id="341" r:id="rId13"/>
    <p:sldId id="279" r:id="rId14"/>
    <p:sldId id="310" r:id="rId15"/>
    <p:sldId id="311" r:id="rId16"/>
    <p:sldId id="347" r:id="rId17"/>
    <p:sldId id="348" r:id="rId18"/>
    <p:sldId id="350" r:id="rId19"/>
    <p:sldId id="345" r:id="rId20"/>
    <p:sldId id="343" r:id="rId21"/>
    <p:sldId id="344" r:id="rId22"/>
    <p:sldId id="313" r:id="rId23"/>
    <p:sldId id="314" r:id="rId24"/>
    <p:sldId id="330" r:id="rId25"/>
    <p:sldId id="315" r:id="rId26"/>
    <p:sldId id="306" r:id="rId27"/>
    <p:sldId id="316" r:id="rId28"/>
    <p:sldId id="317" r:id="rId29"/>
    <p:sldId id="335" r:id="rId30"/>
    <p:sldId id="305" r:id="rId31"/>
    <p:sldId id="358" r:id="rId32"/>
    <p:sldId id="359" r:id="rId33"/>
    <p:sldId id="326" r:id="rId34"/>
    <p:sldId id="274" r:id="rId35"/>
    <p:sldId id="296" r:id="rId36"/>
    <p:sldId id="308" r:id="rId37"/>
    <p:sldId id="294" r:id="rId38"/>
    <p:sldId id="275" r:id="rId39"/>
    <p:sldId id="276" r:id="rId40"/>
    <p:sldId id="278" r:id="rId41"/>
    <p:sldId id="303" r:id="rId42"/>
    <p:sldId id="319" r:id="rId43"/>
    <p:sldId id="339" r:id="rId44"/>
    <p:sldId id="318" r:id="rId45"/>
    <p:sldId id="322" r:id="rId46"/>
    <p:sldId id="338" r:id="rId47"/>
    <p:sldId id="321" r:id="rId48"/>
    <p:sldId id="342" r:id="rId49"/>
    <p:sldId id="320" r:id="rId50"/>
    <p:sldId id="304" r:id="rId51"/>
    <p:sldId id="300" r:id="rId52"/>
    <p:sldId id="297" r:id="rId53"/>
    <p:sldId id="301" r:id="rId54"/>
    <p:sldId id="299" r:id="rId55"/>
    <p:sldId id="332" r:id="rId56"/>
    <p:sldId id="333" r:id="rId57"/>
    <p:sldId id="324" r:id="rId58"/>
    <p:sldId id="349" r:id="rId59"/>
    <p:sldId id="302" r:id="rId60"/>
    <p:sldId id="325" r:id="rId61"/>
    <p:sldId id="340" r:id="rId62"/>
    <p:sldId id="312" r:id="rId63"/>
    <p:sldId id="285" r:id="rId64"/>
    <p:sldId id="286" r:id="rId65"/>
    <p:sldId id="287" r:id="rId66"/>
    <p:sldId id="298" r:id="rId67"/>
    <p:sldId id="288" r:id="rId68"/>
    <p:sldId id="331" r:id="rId69"/>
    <p:sldId id="323" r:id="rId70"/>
    <p:sldId id="346" r:id="rId71"/>
    <p:sldId id="336" r:id="rId72"/>
    <p:sldId id="334" r:id="rId73"/>
    <p:sldId id="356" r:id="rId74"/>
    <p:sldId id="351" r:id="rId75"/>
    <p:sldId id="352" r:id="rId76"/>
    <p:sldId id="354" r:id="rId77"/>
  </p:sldIdLst>
  <p:sldSz cx="9144000" cy="6858000" type="screen4x3"/>
  <p:notesSz cx="9929813" cy="679926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15151"/>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9" autoAdjust="0"/>
    <p:restoredTop sz="92114" autoAdjust="0"/>
  </p:normalViewPr>
  <p:slideViewPr>
    <p:cSldViewPr>
      <p:cViewPr>
        <p:scale>
          <a:sx n="83" d="100"/>
          <a:sy n="83" d="100"/>
        </p:scale>
        <p:origin x="-1464" y="-264"/>
      </p:cViewPr>
      <p:guideLst>
        <p:guide orient="horz" pos="2160"/>
        <p:guide pos="2880"/>
      </p:guideLst>
    </p:cSldViewPr>
  </p:slideViewPr>
  <p:notesTextViewPr>
    <p:cViewPr>
      <p:scale>
        <a:sx n="1" d="1"/>
        <a:sy n="1" d="1"/>
      </p:scale>
      <p:origin x="0" y="0"/>
    </p:cViewPr>
  </p:notesTextViewPr>
  <p:sorterViewPr>
    <p:cViewPr>
      <p:scale>
        <a:sx n="100" d="100"/>
        <a:sy n="100" d="100"/>
      </p:scale>
      <p:origin x="0" y="2850"/>
    </p:cViewPr>
  </p:sorterViewPr>
  <p:notesViewPr>
    <p:cSldViewPr>
      <p:cViewPr varScale="1">
        <p:scale>
          <a:sx n="95" d="100"/>
          <a:sy n="95" d="100"/>
        </p:scale>
        <p:origin x="-1704" y="-90"/>
      </p:cViewPr>
      <p:guideLst>
        <p:guide orient="horz" pos="2142"/>
        <p:guide pos="312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430371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81923" name="Rectangle 3"/>
          <p:cNvSpPr>
            <a:spLocks noGrp="1" noChangeArrowheads="1"/>
          </p:cNvSpPr>
          <p:nvPr>
            <p:ph type="dt" sz="quarter" idx="1"/>
          </p:nvPr>
        </p:nvSpPr>
        <p:spPr bwMode="auto">
          <a:xfrm>
            <a:off x="5624513"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7EFDDA4-D66F-4D41-A390-F8D427C230E4}" type="datetimeFigureOut">
              <a:rPr lang="fr-FR"/>
              <a:pPr>
                <a:defRPr/>
              </a:pPr>
              <a:t>22/03/2015</a:t>
            </a:fld>
            <a:endParaRPr lang="fr-FR"/>
          </a:p>
        </p:txBody>
      </p:sp>
      <p:sp>
        <p:nvSpPr>
          <p:cNvPr id="81924" name="Rectangle 4"/>
          <p:cNvSpPr>
            <a:spLocks noGrp="1" noChangeArrowheads="1"/>
          </p:cNvSpPr>
          <p:nvPr>
            <p:ph type="ftr" sz="quarter" idx="2"/>
          </p:nvPr>
        </p:nvSpPr>
        <p:spPr bwMode="auto">
          <a:xfrm>
            <a:off x="0" y="6457950"/>
            <a:ext cx="4303713"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fr-FR"/>
              <a:t>version 2 - 16.03</a:t>
            </a:r>
          </a:p>
        </p:txBody>
      </p:sp>
      <p:sp>
        <p:nvSpPr>
          <p:cNvPr id="81925" name="Rectangle 5"/>
          <p:cNvSpPr>
            <a:spLocks noGrp="1" noChangeArrowheads="1"/>
          </p:cNvSpPr>
          <p:nvPr>
            <p:ph type="sldNum" sz="quarter" idx="3"/>
          </p:nvPr>
        </p:nvSpPr>
        <p:spPr bwMode="auto">
          <a:xfrm>
            <a:off x="5624513" y="6457950"/>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C7C200A-BB98-4BCE-89F3-AD2E2F8D8498}"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3713" cy="3397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fr-FR"/>
          </a:p>
        </p:txBody>
      </p:sp>
      <p:sp>
        <p:nvSpPr>
          <p:cNvPr id="3" name="Espace réservé de la date 2"/>
          <p:cNvSpPr>
            <a:spLocks noGrp="1"/>
          </p:cNvSpPr>
          <p:nvPr>
            <p:ph type="dt" idx="1"/>
          </p:nvPr>
        </p:nvSpPr>
        <p:spPr>
          <a:xfrm>
            <a:off x="5624513" y="0"/>
            <a:ext cx="4303712" cy="3397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C81702C-8286-4712-8AAA-A4A9A0133DAB}" type="datetimeFigureOut">
              <a:rPr lang="fr-FR"/>
              <a:pPr>
                <a:defRPr/>
              </a:pPr>
              <a:t>22/03/2015</a:t>
            </a:fld>
            <a:endParaRPr lang="fr-FR"/>
          </a:p>
        </p:txBody>
      </p:sp>
      <p:sp>
        <p:nvSpPr>
          <p:cNvPr id="4" name="Espace réservé de l'image des diapositives 3"/>
          <p:cNvSpPr>
            <a:spLocks noGrp="1" noRot="1" noChangeAspect="1"/>
          </p:cNvSpPr>
          <p:nvPr>
            <p:ph type="sldImg" idx="2"/>
          </p:nvPr>
        </p:nvSpPr>
        <p:spPr>
          <a:xfrm>
            <a:off x="3263900" y="509588"/>
            <a:ext cx="3402013" cy="2551112"/>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995363" y="3228975"/>
            <a:ext cx="7939087" cy="30607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6457950"/>
            <a:ext cx="4303713" cy="339725"/>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r>
              <a:rPr lang="fr-FR"/>
              <a:t>version 2 - 16.03</a:t>
            </a:r>
          </a:p>
        </p:txBody>
      </p:sp>
      <p:sp>
        <p:nvSpPr>
          <p:cNvPr id="7" name="Espace réservé du numéro de diapositive 6"/>
          <p:cNvSpPr>
            <a:spLocks noGrp="1"/>
          </p:cNvSpPr>
          <p:nvPr>
            <p:ph type="sldNum" sz="quarter" idx="5"/>
          </p:nvPr>
        </p:nvSpPr>
        <p:spPr>
          <a:xfrm>
            <a:off x="5624513" y="6457950"/>
            <a:ext cx="4303712" cy="3397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76F9DA1-08D3-40F1-ACCF-3FAADFCE24E9}" type="slidenum">
              <a:rPr lang="fr-FR"/>
              <a:pPr>
                <a:defRPr/>
              </a:pPr>
              <a:t>‹N°›</a:t>
            </a:fld>
            <a:endParaRPr lang="fr-F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08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80900" name="Espace réservé du pied de page 3"/>
          <p:cNvSpPr>
            <a:spLocks noGrp="1"/>
          </p:cNvSpPr>
          <p:nvPr>
            <p:ph type="ftr" sz="quarter" idx="4"/>
          </p:nvPr>
        </p:nvSpPr>
        <p:spPr bwMode="auto">
          <a:noFill/>
          <a:ln>
            <a:miter lim="800000"/>
            <a:headEnd/>
            <a:tailEnd/>
          </a:ln>
        </p:spPr>
        <p:txBody>
          <a:bodyPr/>
          <a:lstStyle/>
          <a:p>
            <a:r>
              <a:rPr lang="fr-FR" smtClean="0"/>
              <a:t>version 2 - 16.03</a:t>
            </a:r>
          </a:p>
        </p:txBody>
      </p:sp>
      <p:sp>
        <p:nvSpPr>
          <p:cNvPr id="5" name="Espace réservé du numéro de diapositive 4"/>
          <p:cNvSpPr>
            <a:spLocks noGrp="1"/>
          </p:cNvSpPr>
          <p:nvPr>
            <p:ph type="sldNum" sz="quarter" idx="5"/>
          </p:nvPr>
        </p:nvSpPr>
        <p:spPr/>
        <p:txBody>
          <a:bodyPr/>
          <a:lstStyle/>
          <a:p>
            <a:pPr>
              <a:defRPr/>
            </a:pPr>
            <a:fld id="{5D17717E-B231-41BF-9B64-18CCAC480C72}" type="slidenum">
              <a:rPr lang="fr-FR"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01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90116" name="Espace réservé du pied de page 3"/>
          <p:cNvSpPr>
            <a:spLocks noGrp="1"/>
          </p:cNvSpPr>
          <p:nvPr>
            <p:ph type="ftr" sz="quarter" idx="4"/>
          </p:nvPr>
        </p:nvSpPr>
        <p:spPr bwMode="auto">
          <a:noFill/>
          <a:ln>
            <a:miter lim="800000"/>
            <a:headEnd/>
            <a:tailEnd/>
          </a:ln>
        </p:spPr>
        <p:txBody>
          <a:bodyPr/>
          <a:lstStyle/>
          <a:p>
            <a:r>
              <a:rPr lang="fr-FR" smtClean="0"/>
              <a:t>version 2 - 16.03</a:t>
            </a:r>
          </a:p>
        </p:txBody>
      </p:sp>
      <p:sp>
        <p:nvSpPr>
          <p:cNvPr id="5" name="Espace réservé du numéro de diapositive 4"/>
          <p:cNvSpPr>
            <a:spLocks noGrp="1"/>
          </p:cNvSpPr>
          <p:nvPr>
            <p:ph type="sldNum" sz="quarter" idx="5"/>
          </p:nvPr>
        </p:nvSpPr>
        <p:spPr/>
        <p:txBody>
          <a:bodyPr/>
          <a:lstStyle/>
          <a:p>
            <a:pPr>
              <a:defRPr/>
            </a:pPr>
            <a:fld id="{5BBFF236-4237-4A30-BE74-0E0E93F0EC62}" type="slidenum">
              <a:rPr lang="fr-FR" smtClean="0"/>
              <a:pPr>
                <a:defRPr/>
              </a:pPr>
              <a:t>33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u pied de page 5"/>
          <p:cNvSpPr txBox="1">
            <a:spLocks noGrp="1"/>
          </p:cNvSpPr>
          <p:nvPr/>
        </p:nvSpPr>
        <p:spPr bwMode="auto">
          <a:xfrm>
            <a:off x="0" y="6457950"/>
            <a:ext cx="4303713" cy="339725"/>
          </a:xfrm>
          <a:prstGeom prst="rect">
            <a:avLst/>
          </a:prstGeom>
          <a:noFill/>
          <a:ln w="9525">
            <a:noFill/>
            <a:miter lim="800000"/>
            <a:headEnd/>
            <a:tailEnd/>
          </a:ln>
        </p:spPr>
        <p:txBody>
          <a:bodyPr anchor="b"/>
          <a:lstStyle/>
          <a:p>
            <a:r>
              <a:rPr lang="fr-FR" sz="1200">
                <a:latin typeface="Calibri" pitchFamily="34" charset="0"/>
              </a:rPr>
              <a:t>version 2 - 16.03</a:t>
            </a:r>
          </a:p>
        </p:txBody>
      </p:sp>
      <p:sp>
        <p:nvSpPr>
          <p:cNvPr id="91139" name="Rectangle 2"/>
          <p:cNvSpPr>
            <a:spLocks noGrp="1" noRot="1" noChangeAspect="1" noTextEdit="1"/>
          </p:cNvSpPr>
          <p:nvPr>
            <p:ph type="sldImg"/>
          </p:nvPr>
        </p:nvSpPr>
        <p:spPr bwMode="auto">
          <a:noFill/>
          <a:ln>
            <a:solidFill>
              <a:srgbClr val="000000"/>
            </a:solidFill>
            <a:miter lim="800000"/>
            <a:headEnd/>
            <a:tailEnd/>
          </a:ln>
        </p:spPr>
      </p:sp>
      <p:sp>
        <p:nvSpPr>
          <p:cNvPr id="9114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u pied de page 5"/>
          <p:cNvSpPr>
            <a:spLocks noGrp="1"/>
          </p:cNvSpPr>
          <p:nvPr>
            <p:ph type="ftr" sz="quarter" idx="4"/>
          </p:nvPr>
        </p:nvSpPr>
        <p:spPr bwMode="auto">
          <a:noFill/>
          <a:ln>
            <a:miter lim="800000"/>
            <a:headEnd/>
            <a:tailEnd/>
          </a:ln>
        </p:spPr>
        <p:txBody>
          <a:bodyPr/>
          <a:lstStyle/>
          <a:p>
            <a:r>
              <a:rPr lang="fr-FR" smtClean="0"/>
              <a:t>version 2 - 16.03</a:t>
            </a:r>
          </a:p>
        </p:txBody>
      </p:sp>
      <p:sp>
        <p:nvSpPr>
          <p:cNvPr id="81923" name="Rectangle 2"/>
          <p:cNvSpPr>
            <a:spLocks noGrp="1" noRot="1" noChangeAspect="1" noTextEdit="1"/>
          </p:cNvSpPr>
          <p:nvPr>
            <p:ph type="sldImg"/>
          </p:nvPr>
        </p:nvSpPr>
        <p:spPr bwMode="auto">
          <a:noFill/>
          <a:ln>
            <a:solidFill>
              <a:srgbClr val="000000"/>
            </a:solidFill>
            <a:miter lim="800000"/>
            <a:headEnd/>
            <a:tailEnd/>
          </a:ln>
        </p:spPr>
      </p:sp>
      <p:sp>
        <p:nvSpPr>
          <p:cNvPr id="8192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u pied de page 5"/>
          <p:cNvSpPr>
            <a:spLocks noGrp="1"/>
          </p:cNvSpPr>
          <p:nvPr>
            <p:ph type="ftr" sz="quarter" idx="4"/>
          </p:nvPr>
        </p:nvSpPr>
        <p:spPr bwMode="auto">
          <a:noFill/>
          <a:ln>
            <a:miter lim="800000"/>
            <a:headEnd/>
            <a:tailEnd/>
          </a:ln>
        </p:spPr>
        <p:txBody>
          <a:bodyPr/>
          <a:lstStyle/>
          <a:p>
            <a:r>
              <a:rPr lang="fr-FR" smtClean="0"/>
              <a:t>version 2 - 16.03</a:t>
            </a:r>
          </a:p>
        </p:txBody>
      </p:sp>
      <p:sp>
        <p:nvSpPr>
          <p:cNvPr id="82947" name="Rectangle 2"/>
          <p:cNvSpPr>
            <a:spLocks noGrp="1" noRot="1" noChangeAspect="1" noTextEdit="1"/>
          </p:cNvSpPr>
          <p:nvPr>
            <p:ph type="sldImg"/>
          </p:nvPr>
        </p:nvSpPr>
        <p:spPr bwMode="auto">
          <a:noFill/>
          <a:ln>
            <a:solidFill>
              <a:srgbClr val="000000"/>
            </a:solidFill>
            <a:miter lim="800000"/>
            <a:headEnd/>
            <a:tailEnd/>
          </a:ln>
        </p:spPr>
      </p:sp>
      <p:sp>
        <p:nvSpPr>
          <p:cNvPr id="82948"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u pied de page 5"/>
          <p:cNvSpPr txBox="1">
            <a:spLocks noGrp="1"/>
          </p:cNvSpPr>
          <p:nvPr/>
        </p:nvSpPr>
        <p:spPr bwMode="auto">
          <a:xfrm>
            <a:off x="0" y="6457950"/>
            <a:ext cx="4303713" cy="339725"/>
          </a:xfrm>
          <a:prstGeom prst="rect">
            <a:avLst/>
          </a:prstGeom>
          <a:noFill/>
          <a:ln w="9525">
            <a:noFill/>
            <a:miter lim="800000"/>
            <a:headEnd/>
            <a:tailEnd/>
          </a:ln>
        </p:spPr>
        <p:txBody>
          <a:bodyPr anchor="b"/>
          <a:lstStyle/>
          <a:p>
            <a:r>
              <a:rPr lang="fr-FR" sz="1200">
                <a:latin typeface="Calibri" pitchFamily="34" charset="0"/>
              </a:rPr>
              <a:t>version 2 - 16.03</a:t>
            </a:r>
          </a:p>
        </p:txBody>
      </p:sp>
      <p:sp>
        <p:nvSpPr>
          <p:cNvPr id="83971" name="Rectangle 2"/>
          <p:cNvSpPr>
            <a:spLocks noGrp="1" noRot="1" noChangeAspect="1" noTextEdit="1"/>
          </p:cNvSpPr>
          <p:nvPr>
            <p:ph type="sldImg"/>
          </p:nvPr>
        </p:nvSpPr>
        <p:spPr bwMode="auto">
          <a:noFill/>
          <a:ln>
            <a:solidFill>
              <a:srgbClr val="000000"/>
            </a:solidFill>
            <a:miter lim="800000"/>
            <a:headEnd/>
            <a:tailEnd/>
          </a:ln>
        </p:spPr>
      </p:sp>
      <p:sp>
        <p:nvSpPr>
          <p:cNvPr id="8397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u pied de page 5"/>
          <p:cNvSpPr>
            <a:spLocks noGrp="1"/>
          </p:cNvSpPr>
          <p:nvPr>
            <p:ph type="ftr" sz="quarter" idx="4"/>
          </p:nvPr>
        </p:nvSpPr>
        <p:spPr bwMode="auto">
          <a:noFill/>
          <a:ln>
            <a:miter lim="800000"/>
            <a:headEnd/>
            <a:tailEnd/>
          </a:ln>
        </p:spPr>
        <p:txBody>
          <a:bodyPr/>
          <a:lstStyle/>
          <a:p>
            <a:r>
              <a:rPr lang="fr-FR" smtClean="0"/>
              <a:t>version 2 - 16.03</a:t>
            </a:r>
          </a:p>
        </p:txBody>
      </p:sp>
      <p:sp>
        <p:nvSpPr>
          <p:cNvPr id="84995" name="Espace réservé de l'image des diapositives 1"/>
          <p:cNvSpPr>
            <a:spLocks noGrp="1" noRot="1" noChangeAspect="1" noTextEdit="1"/>
          </p:cNvSpPr>
          <p:nvPr>
            <p:ph type="sldImg"/>
          </p:nvPr>
        </p:nvSpPr>
        <p:spPr bwMode="auto">
          <a:xfrm>
            <a:off x="3265488" y="509588"/>
            <a:ext cx="3402012" cy="2551112"/>
          </a:xfrm>
          <a:noFill/>
          <a:ln>
            <a:solidFill>
              <a:srgbClr val="000000"/>
            </a:solidFill>
            <a:miter lim="800000"/>
            <a:headEnd/>
            <a:tailEnd/>
          </a:ln>
        </p:spPr>
      </p:sp>
      <p:sp>
        <p:nvSpPr>
          <p:cNvPr id="8499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5500 points , concerne aussi les vitrines et éclairage architectural</a:t>
            </a:r>
          </a:p>
          <a:p>
            <a:pPr>
              <a:spcBef>
                <a:spcPct val="0"/>
              </a:spcBef>
            </a:pPr>
            <a:endParaRPr lang="fr-FR" smtClean="0"/>
          </a:p>
          <a:p>
            <a:pPr>
              <a:spcBef>
                <a:spcPct val="0"/>
              </a:spcBef>
            </a:pPr>
            <a:r>
              <a:rPr lang="fr-FR" smtClean="0"/>
              <a:t>Choix selon largeur de voie car normes d’eclairage (3 fois la hauteur )</a:t>
            </a:r>
          </a:p>
          <a:p>
            <a:pPr>
              <a:spcBef>
                <a:spcPct val="0"/>
              </a:spcBef>
            </a:pPr>
            <a:r>
              <a:rPr lang="fr-FR" smtClean="0"/>
              <a:t>Enfouissement programmé d’ici 10 ans pour les parties en core non enfouies</a:t>
            </a:r>
          </a:p>
          <a:p>
            <a:pPr>
              <a:spcBef>
                <a:spcPct val="0"/>
              </a:spcBef>
            </a:pPr>
            <a:r>
              <a:rPr lang="fr-FR" smtClean="0"/>
              <a:t> normes en fonction du type de voie et adaptée PMR</a:t>
            </a:r>
          </a:p>
          <a:p>
            <a:pPr>
              <a:spcBef>
                <a:spcPct val="0"/>
              </a:spcBef>
            </a:pPr>
            <a:endParaRPr lang="fr-FR" smtClean="0"/>
          </a:p>
          <a:p>
            <a:pPr>
              <a:spcBef>
                <a:spcPct val="0"/>
              </a:spcBef>
            </a:pPr>
            <a:r>
              <a:rPr lang="fr-FR" smtClean="0"/>
              <a:t>Lanterne de style 550 € + pose 100€</a:t>
            </a:r>
          </a:p>
          <a:p>
            <a:pPr>
              <a:spcBef>
                <a:spcPct val="0"/>
              </a:spcBef>
            </a:pPr>
            <a:r>
              <a:rPr lang="fr-FR" smtClean="0"/>
              <a:t>LED 850 € actuel. Le  prix  a baissé mais maintenance encore chère</a:t>
            </a:r>
          </a:p>
          <a:p>
            <a:pPr>
              <a:spcBef>
                <a:spcPct val="0"/>
              </a:spcBef>
            </a:pPr>
            <a:endParaRPr lang="fr-FR" smtClean="0"/>
          </a:p>
          <a:p>
            <a:pPr>
              <a:spcBef>
                <a:spcPct val="0"/>
              </a:spcBef>
            </a:pPr>
            <a:endParaRPr lang="fr-FR" smtClean="0"/>
          </a:p>
          <a:p>
            <a:pPr>
              <a:spcBef>
                <a:spcPct val="0"/>
              </a:spcBef>
            </a:pPr>
            <a:endParaRPr lang="fr-FR" smtClean="0"/>
          </a:p>
          <a:p>
            <a:pPr>
              <a:spcBef>
                <a:spcPct val="0"/>
              </a:spcBef>
            </a:pPr>
            <a:r>
              <a:rPr lang="fr-FR" smtClean="0"/>
              <a:t>Alimentation</a:t>
            </a:r>
          </a:p>
          <a:p>
            <a:pPr>
              <a:spcBef>
                <a:spcPct val="0"/>
              </a:spcBef>
            </a:pPr>
            <a:r>
              <a:rPr lang="fr-FR" smtClean="0"/>
              <a:t> 2 sytèmes</a:t>
            </a:r>
          </a:p>
          <a:p>
            <a:pPr>
              <a:spcBef>
                <a:spcPct val="0"/>
              </a:spcBef>
            </a:pPr>
            <a:r>
              <a:rPr lang="fr-FR" smtClean="0"/>
              <a:t>-dedié souterrain :110 km de reseau, avec tournées de surveillance 2fois par semaine</a:t>
            </a:r>
          </a:p>
          <a:p>
            <a:pPr>
              <a:spcBef>
                <a:spcPct val="0"/>
              </a:spcBef>
            </a:pPr>
            <a:r>
              <a:rPr lang="fr-FR" smtClean="0"/>
              <a:t>-Ancien système point par point(25% )</a:t>
            </a:r>
          </a:p>
          <a:p>
            <a:pPr>
              <a:spcBef>
                <a:spcPct val="0"/>
              </a:spcBef>
            </a:pPr>
            <a:r>
              <a:rPr lang="fr-FR" smtClean="0"/>
              <a:t>Avenir aussi dans la fibre: déjà 25 km</a:t>
            </a:r>
          </a:p>
          <a:p>
            <a:pPr>
              <a:spcBef>
                <a:spcPct val="0"/>
              </a:spcBef>
            </a:pPr>
            <a:r>
              <a:rPr lang="fr-FR" smtClean="0"/>
              <a:t> maintenance programmée annuelle et pluriannuelle exemple :4 tranches pour 800 lanternes </a:t>
            </a:r>
          </a:p>
        </p:txBody>
      </p:sp>
      <p:sp>
        <p:nvSpPr>
          <p:cNvPr id="84997" name="Espace réservé du numéro de diapositive 3"/>
          <p:cNvSpPr txBox="1">
            <a:spLocks noGrp="1"/>
          </p:cNvSpPr>
          <p:nvPr/>
        </p:nvSpPr>
        <p:spPr bwMode="auto">
          <a:xfrm>
            <a:off x="5624513" y="6457950"/>
            <a:ext cx="4303712" cy="339725"/>
          </a:xfrm>
          <a:prstGeom prst="rect">
            <a:avLst/>
          </a:prstGeom>
          <a:noFill/>
          <a:ln w="9525">
            <a:noFill/>
            <a:miter lim="800000"/>
            <a:headEnd/>
            <a:tailEnd/>
          </a:ln>
        </p:spPr>
        <p:txBody>
          <a:bodyPr anchor="b"/>
          <a:lstStyle/>
          <a:p>
            <a:pPr algn="r"/>
            <a:fld id="{092D2DDC-F37D-425E-B7C9-EE62246BF844}" type="slidenum">
              <a:rPr lang="fr-FR" sz="1200">
                <a:latin typeface="Calibri" pitchFamily="34" charset="0"/>
              </a:rPr>
              <a:pPr algn="r"/>
              <a:t>23</a:t>
            </a:fld>
            <a:endParaRPr lang="fr-FR"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u pied de page 5"/>
          <p:cNvSpPr>
            <a:spLocks noGrp="1"/>
          </p:cNvSpPr>
          <p:nvPr>
            <p:ph type="ftr" sz="quarter" idx="4"/>
          </p:nvPr>
        </p:nvSpPr>
        <p:spPr bwMode="auto">
          <a:noFill/>
          <a:ln>
            <a:miter lim="800000"/>
            <a:headEnd/>
            <a:tailEnd/>
          </a:ln>
        </p:spPr>
        <p:txBody>
          <a:bodyPr/>
          <a:lstStyle/>
          <a:p>
            <a:r>
              <a:rPr lang="fr-FR" smtClean="0"/>
              <a:t>version 2 - 16.03</a:t>
            </a:r>
          </a:p>
        </p:txBody>
      </p:sp>
      <p:sp>
        <p:nvSpPr>
          <p:cNvPr id="86019" name="Espace réservé de l'image des diapositives 1"/>
          <p:cNvSpPr>
            <a:spLocks noGrp="1" noRot="1" noChangeAspect="1" noTextEdit="1"/>
          </p:cNvSpPr>
          <p:nvPr>
            <p:ph type="sldImg"/>
          </p:nvPr>
        </p:nvSpPr>
        <p:spPr bwMode="auto">
          <a:xfrm>
            <a:off x="3265488" y="509588"/>
            <a:ext cx="3402012" cy="2551112"/>
          </a:xfrm>
          <a:noFill/>
          <a:ln>
            <a:solidFill>
              <a:srgbClr val="000000"/>
            </a:solidFill>
            <a:miter lim="800000"/>
            <a:headEnd/>
            <a:tailEnd/>
          </a:ln>
        </p:spPr>
      </p:sp>
      <p:sp>
        <p:nvSpPr>
          <p:cNvPr id="8602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Nota bene efficatita du système depend des possibltes lovcales et du batiement biensur</a:t>
            </a:r>
          </a:p>
          <a:p>
            <a:pPr>
              <a:spcBef>
                <a:spcPct val="0"/>
              </a:spcBef>
            </a:pPr>
            <a:r>
              <a:rPr lang="fr-FR" smtClean="0"/>
              <a:t> aquifere disponible et de quelle qualité, batiment a consture ouexistant, solution collective(recommande pour aquifere car plus  diffcile) ou individuelle etc</a:t>
            </a:r>
          </a:p>
          <a:p>
            <a:pPr>
              <a:spcBef>
                <a:spcPct val="0"/>
              </a:spcBef>
            </a:pPr>
            <a:r>
              <a:rPr lang="fr-FR" smtClean="0"/>
              <a:t>Rentable  seulement si batiment déjà bien isolé</a:t>
            </a:r>
          </a:p>
          <a:p>
            <a:pPr>
              <a:spcBef>
                <a:spcPct val="0"/>
              </a:spcBef>
            </a:pPr>
            <a:endParaRPr lang="fr-FR" smtClean="0"/>
          </a:p>
          <a:p>
            <a:pPr>
              <a:spcBef>
                <a:spcPct val="0"/>
              </a:spcBef>
            </a:pPr>
            <a:r>
              <a:rPr lang="fr-FR" smtClean="0"/>
              <a:t>Appartement a besoin de  5 à  20 KW</a:t>
            </a:r>
          </a:p>
          <a:p>
            <a:pPr>
              <a:spcBef>
                <a:spcPct val="0"/>
              </a:spcBef>
            </a:pPr>
            <a:r>
              <a:rPr lang="fr-FR" smtClean="0"/>
              <a:t>Donc pour 500 KW de 25 à A100  appartements peuvent etre concernés</a:t>
            </a:r>
          </a:p>
          <a:p>
            <a:pPr>
              <a:spcBef>
                <a:spcPct val="0"/>
              </a:spcBef>
            </a:pPr>
            <a:r>
              <a:rPr lang="fr-FR" smtClean="0"/>
              <a:t>Entre 0 et 10 m on est hors code minier, pas besoin d’entreprise agréée :cas du puits canadien et des aquifères,</a:t>
            </a:r>
          </a:p>
          <a:p>
            <a:pPr>
              <a:spcBef>
                <a:spcPct val="0"/>
              </a:spcBef>
            </a:pPr>
            <a:r>
              <a:rPr lang="fr-FR" smtClean="0"/>
              <a:t>Antre 10 et 200 m de profondeur , sur la carte regime declaratif(vert) ou expert(orange) :</a:t>
            </a:r>
          </a:p>
          <a:p>
            <a:pPr>
              <a:spcBef>
                <a:spcPct val="0"/>
              </a:spcBef>
            </a:pPr>
            <a:r>
              <a:rPr lang="fr-FR" smtClean="0"/>
              <a:t>sera à la concertation publique du 19 mars au 4 avril</a:t>
            </a:r>
          </a:p>
          <a:p>
            <a:pPr>
              <a:spcBef>
                <a:spcPct val="0"/>
              </a:spcBef>
            </a:pPr>
            <a:r>
              <a:rPr lang="fr-FR" smtClean="0"/>
              <a:t>Prevision d’application des juillet 2015</a:t>
            </a:r>
          </a:p>
          <a:p>
            <a:pPr>
              <a:spcBef>
                <a:spcPct val="0"/>
              </a:spcBef>
            </a:pPr>
            <a:endParaRPr lang="fr-FR" smtClean="0"/>
          </a:p>
          <a:p>
            <a:pPr>
              <a:spcBef>
                <a:spcPct val="0"/>
              </a:spcBef>
            </a:pPr>
            <a:r>
              <a:rPr lang="fr-FR" smtClean="0"/>
              <a:t>Les aquifères sont plsu ou moins interessants selon les endroits le « doger » en val demarne l’est c’est moins le cas du coté deversailles car il est trop haut</a:t>
            </a:r>
          </a:p>
          <a:p>
            <a:pPr>
              <a:spcBef>
                <a:spcPct val="0"/>
              </a:spcBef>
            </a:pPr>
            <a:r>
              <a:rPr lang="fr-FR" smtClean="0"/>
              <a:t>Albien d’iSSY aussi interessant</a:t>
            </a:r>
          </a:p>
          <a:p>
            <a:pPr>
              <a:spcBef>
                <a:spcPct val="0"/>
              </a:spcBef>
            </a:pPr>
            <a:endParaRPr lang="fr-FR" smtClean="0"/>
          </a:p>
          <a:p>
            <a:pPr>
              <a:spcBef>
                <a:spcPct val="0"/>
              </a:spcBef>
            </a:pPr>
            <a:r>
              <a:rPr lang="fr-FR" smtClean="0"/>
              <a:t>Exmple  cout d’installation pour un pavillon déjà isole de classse B&lt;100kw/m2</a:t>
            </a:r>
          </a:p>
          <a:p>
            <a:pPr>
              <a:spcBef>
                <a:spcPct val="0"/>
              </a:spcBef>
            </a:pPr>
            <a:r>
              <a:rPr lang="fr-FR" smtClean="0"/>
              <a:t>Sonde  50W/m linéaire</a:t>
            </a:r>
          </a:p>
          <a:p>
            <a:pPr>
              <a:spcBef>
                <a:spcPct val="0"/>
              </a:spcBef>
            </a:pPr>
            <a:r>
              <a:rPr lang="fr-FR" smtClean="0"/>
              <a:t>Cout 60 à 80 €/m linéire</a:t>
            </a:r>
          </a:p>
          <a:p>
            <a:pPr>
              <a:spcBef>
                <a:spcPct val="0"/>
              </a:spcBef>
            </a:pPr>
            <a:r>
              <a:rPr lang="fr-FR" smtClean="0"/>
              <a:t>Cout sonde(dure 40 à 50 ans)  </a:t>
            </a:r>
          </a:p>
          <a:p>
            <a:pPr>
              <a:spcBef>
                <a:spcPct val="0"/>
              </a:spcBef>
            </a:pPr>
            <a:r>
              <a:rPr lang="fr-FR" smtClean="0"/>
              <a:t>Cout sonde de 120 =120x 80 = ç600 environ 10000€</a:t>
            </a:r>
          </a:p>
          <a:p>
            <a:pPr>
              <a:spcBef>
                <a:spcPct val="0"/>
              </a:spcBef>
            </a:pPr>
            <a:endParaRPr lang="fr-FR" smtClean="0"/>
          </a:p>
          <a:p>
            <a:pPr>
              <a:spcBef>
                <a:spcPct val="0"/>
              </a:spcBef>
            </a:pPr>
            <a:r>
              <a:rPr lang="fr-FR" smtClean="0"/>
              <a:t>Pompre achgaleur:entre 2500 et 4000 €</a:t>
            </a:r>
          </a:p>
          <a:p>
            <a:pPr>
              <a:spcBef>
                <a:spcPct val="0"/>
              </a:spcBef>
            </a:pPr>
            <a:r>
              <a:rPr lang="fr-FR" smtClean="0"/>
              <a:t> radiateurs eventuels en sus</a:t>
            </a:r>
          </a:p>
          <a:p>
            <a:pPr>
              <a:spcBef>
                <a:spcPct val="0"/>
              </a:spcBef>
            </a:pPr>
            <a:endParaRPr lang="fr-FR" smtClean="0"/>
          </a:p>
          <a:p>
            <a:pPr>
              <a:spcBef>
                <a:spcPct val="0"/>
              </a:spcBef>
            </a:pPr>
            <a:r>
              <a:rPr lang="fr-FR" smtClean="0"/>
              <a:t>ATTENTION  aux sondes à détente directe qui fonctionnent mal et ont une durée de vie insuffisante</a:t>
            </a:r>
          </a:p>
          <a:p>
            <a:pPr>
              <a:spcBef>
                <a:spcPct val="0"/>
              </a:spcBef>
            </a:pPr>
            <a:r>
              <a:rPr lang="fr-FR" smtClean="0"/>
              <a:t> </a:t>
            </a:r>
          </a:p>
          <a:p>
            <a:pPr>
              <a:spcBef>
                <a:spcPct val="0"/>
              </a:spcBef>
            </a:pPr>
            <a:endParaRPr lang="fr-FR" smtClean="0"/>
          </a:p>
          <a:p>
            <a:pPr>
              <a:spcBef>
                <a:spcPct val="0"/>
              </a:spcBef>
            </a:pPr>
            <a:endParaRPr lang="fr-FR" smtClean="0"/>
          </a:p>
        </p:txBody>
      </p:sp>
      <p:sp>
        <p:nvSpPr>
          <p:cNvPr id="86021" name="Espace réservé du numéro de diapositive 3"/>
          <p:cNvSpPr txBox="1">
            <a:spLocks noGrp="1"/>
          </p:cNvSpPr>
          <p:nvPr/>
        </p:nvSpPr>
        <p:spPr bwMode="auto">
          <a:xfrm>
            <a:off x="5624513" y="6457950"/>
            <a:ext cx="4303712" cy="339725"/>
          </a:xfrm>
          <a:prstGeom prst="rect">
            <a:avLst/>
          </a:prstGeom>
          <a:noFill/>
          <a:ln w="9525">
            <a:noFill/>
            <a:miter lim="800000"/>
            <a:headEnd/>
            <a:tailEnd/>
          </a:ln>
        </p:spPr>
        <p:txBody>
          <a:bodyPr anchor="b"/>
          <a:lstStyle/>
          <a:p>
            <a:pPr algn="r"/>
            <a:fld id="{101CB5C0-648E-4218-A8D1-353C700E49C8}" type="slidenum">
              <a:rPr lang="fr-FR" sz="1200">
                <a:latin typeface="Calibri" pitchFamily="34" charset="0"/>
              </a:rPr>
              <a:pPr algn="r"/>
              <a:t>25</a:t>
            </a:fld>
            <a:endParaRPr lang="fr-FR"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u pied de page 5"/>
          <p:cNvSpPr>
            <a:spLocks noGrp="1"/>
          </p:cNvSpPr>
          <p:nvPr>
            <p:ph type="ftr" sz="quarter" idx="4"/>
          </p:nvPr>
        </p:nvSpPr>
        <p:spPr bwMode="auto">
          <a:noFill/>
          <a:ln>
            <a:miter lim="800000"/>
            <a:headEnd/>
            <a:tailEnd/>
          </a:ln>
        </p:spPr>
        <p:txBody>
          <a:bodyPr/>
          <a:lstStyle/>
          <a:p>
            <a:r>
              <a:rPr lang="fr-FR" smtClean="0"/>
              <a:t>version 2 - 16.03</a:t>
            </a:r>
          </a:p>
        </p:txBody>
      </p:sp>
      <p:sp>
        <p:nvSpPr>
          <p:cNvPr id="87043" name="Rectangle 2"/>
          <p:cNvSpPr>
            <a:spLocks noGrp="1" noRot="1" noChangeAspect="1" noTextEdit="1"/>
          </p:cNvSpPr>
          <p:nvPr>
            <p:ph type="sldImg"/>
          </p:nvPr>
        </p:nvSpPr>
        <p:spPr bwMode="auto">
          <a:xfrm>
            <a:off x="3267075" y="512763"/>
            <a:ext cx="3398838" cy="2549525"/>
          </a:xfrm>
          <a:noFill/>
          <a:ln>
            <a:solidFill>
              <a:srgbClr val="000000"/>
            </a:solidFill>
            <a:miter lim="800000"/>
            <a:headEnd/>
            <a:tailEnd/>
          </a:ln>
        </p:spPr>
      </p:sp>
      <p:sp>
        <p:nvSpPr>
          <p:cNvPr id="87044" name="Rectangle 3"/>
          <p:cNvSpPr>
            <a:spLocks noGrp="1"/>
          </p:cNvSpPr>
          <p:nvPr>
            <p:ph type="body" idx="1"/>
          </p:nvPr>
        </p:nvSpPr>
        <p:spPr bwMode="auto">
          <a:xfrm>
            <a:off x="995363" y="3228975"/>
            <a:ext cx="7939087" cy="3057525"/>
          </a:xfrm>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80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88068" name="Espace réservé du pied de page 3"/>
          <p:cNvSpPr>
            <a:spLocks noGrp="1"/>
          </p:cNvSpPr>
          <p:nvPr>
            <p:ph type="ftr" sz="quarter" idx="4"/>
          </p:nvPr>
        </p:nvSpPr>
        <p:spPr bwMode="auto">
          <a:noFill/>
          <a:ln>
            <a:miter lim="800000"/>
            <a:headEnd/>
            <a:tailEnd/>
          </a:ln>
        </p:spPr>
        <p:txBody>
          <a:bodyPr/>
          <a:lstStyle/>
          <a:p>
            <a:r>
              <a:rPr lang="fr-FR" smtClean="0"/>
              <a:t>version 2 - 16.03</a:t>
            </a:r>
          </a:p>
        </p:txBody>
      </p:sp>
      <p:sp>
        <p:nvSpPr>
          <p:cNvPr id="5" name="Espace réservé du numéro de diapositive 4"/>
          <p:cNvSpPr>
            <a:spLocks noGrp="1"/>
          </p:cNvSpPr>
          <p:nvPr>
            <p:ph type="sldNum" sz="quarter" idx="5"/>
          </p:nvPr>
        </p:nvSpPr>
        <p:spPr/>
        <p:txBody>
          <a:bodyPr/>
          <a:lstStyle/>
          <a:p>
            <a:pPr>
              <a:defRPr/>
            </a:pPr>
            <a:fld id="{DC5BF936-680E-431B-891A-E98BC5749989}" type="slidenum">
              <a:rPr lang="fr-FR" smtClean="0"/>
              <a:pPr>
                <a:defRPr/>
              </a:pPr>
              <a:t>30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90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89092" name="Espace réservé du pied de page 3"/>
          <p:cNvSpPr>
            <a:spLocks noGrp="1"/>
          </p:cNvSpPr>
          <p:nvPr>
            <p:ph type="ftr" sz="quarter" idx="4"/>
          </p:nvPr>
        </p:nvSpPr>
        <p:spPr bwMode="auto">
          <a:noFill/>
          <a:ln>
            <a:miter lim="800000"/>
            <a:headEnd/>
            <a:tailEnd/>
          </a:ln>
        </p:spPr>
        <p:txBody>
          <a:bodyPr/>
          <a:lstStyle/>
          <a:p>
            <a:r>
              <a:rPr lang="fr-FR" smtClean="0"/>
              <a:t>version 2 - 16.03</a:t>
            </a:r>
          </a:p>
        </p:txBody>
      </p:sp>
      <p:sp>
        <p:nvSpPr>
          <p:cNvPr id="5" name="Espace réservé du numéro de diapositive 4"/>
          <p:cNvSpPr>
            <a:spLocks noGrp="1"/>
          </p:cNvSpPr>
          <p:nvPr>
            <p:ph type="sldNum" sz="quarter" idx="5"/>
          </p:nvPr>
        </p:nvSpPr>
        <p:spPr/>
        <p:txBody>
          <a:bodyPr/>
          <a:lstStyle/>
          <a:p>
            <a:pPr>
              <a:defRPr/>
            </a:pPr>
            <a:fld id="{4F67DBFF-51B3-4C33-85E9-91166FDD3921}" type="slidenum">
              <a:rPr lang="fr-FR" smtClean="0"/>
              <a:pPr>
                <a:defRPr/>
              </a:pPr>
              <a:t>31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version 2 - 16.03version 1 - 13.03</a:t>
            </a: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BA7C941-8F42-45DC-9D1D-CB21894493A5}"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version 2 - 16.03version 1 - 13.03</a:t>
            </a: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ABB5959-C2D8-40A9-8C37-3474128DC0A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version 2 - 16.03version 1 - 13.03</a:t>
            </a: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C494ADD-6118-45AC-B974-C88EEF507059}"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version 2 - 16.03version 1 - 13.03</a:t>
            </a: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6A9435F-EEF0-4808-A544-24AB3C62DBAE}"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a:t>version 2 - 16.03version 1 - 13.03</a:t>
            </a: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DACB4D8-2E15-481B-9A78-E15C7A0F51CC}"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r>
              <a:rPr lang="fr-FR"/>
              <a:t>version 2 - 16.03version 1 - 13.03</a:t>
            </a: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DFA4C71-4BFC-4E29-A769-12093A5B10DD}"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a:t>version 2 - 16.03version 1 - 13.03</a:t>
            </a: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13688D9A-6388-4472-A389-221627662FDF}"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fr-FR"/>
              <a:t>version 2 - 16.03version 1 - 13.03</a:t>
            </a: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7DDE80EA-64D2-4C03-804A-75BC0E25A5C5}"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a:t>version 2 - 16.03version 1 - 13.03</a:t>
            </a: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4D3E0E5D-AFBB-40F2-A001-48A9319B3D89}"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version 2 - 16.03version 1 - 13.03</a:t>
            </a: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3FBD5A1-C2F0-42E5-9BB0-ED31DCF8541A}"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version 2 - 16.03version 1 - 13.03</a:t>
            </a: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4EB3331-F66B-49CB-A37E-CB964F3C4D1D}"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r>
              <a:rPr lang="fr-FR"/>
              <a:t>version 2 - 16.03version 1 - 13.03</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C21062-E23D-4E2B-81A2-F5D8CF2F672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jpeg"/><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3.jpeg"/><Relationship Id="rId5" Type="http://schemas.openxmlformats.org/officeDocument/2006/relationships/image" Target="../media/image37.png"/><Relationship Id="rId10" Type="http://schemas.openxmlformats.org/officeDocument/2006/relationships/image" Target="../media/image5.jpeg"/><Relationship Id="rId4" Type="http://schemas.openxmlformats.org/officeDocument/2006/relationships/image" Target="../media/image36.png"/><Relationship Id="rId9" Type="http://schemas.openxmlformats.org/officeDocument/2006/relationships/image" Target="../media/image41.jpe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jpeg"/><Relationship Id="rId5" Type="http://schemas.openxmlformats.org/officeDocument/2006/relationships/image" Target="../media/image36.png"/><Relationship Id="rId10" Type="http://schemas.openxmlformats.org/officeDocument/2006/relationships/image" Target="../media/image5.jpeg"/><Relationship Id="rId4" Type="http://schemas.openxmlformats.org/officeDocument/2006/relationships/image" Target="../media/image35.png"/><Relationship Id="rId9"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8.pn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jpe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6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1.jpeg"/><Relationship Id="rId4" Type="http://schemas.openxmlformats.org/officeDocument/2006/relationships/image" Target="../media/image80.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3.jpeg"/><Relationship Id="rId4" Type="http://schemas.openxmlformats.org/officeDocument/2006/relationships/image" Target="../media/image82.jpe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72.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3.jpeg"/><Relationship Id="rId7" Type="http://schemas.openxmlformats.org/officeDocument/2006/relationships/image" Target="../media/image88.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 Id="rId9" Type="http://schemas.openxmlformats.org/officeDocument/2006/relationships/image" Target="../media/image90.jpeg"/></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historicengland.org.uk/images-books/publications/traditional-windows-care-repair-upgrading/"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ous-titre 2"/>
          <p:cNvSpPr>
            <a:spLocks/>
          </p:cNvSpPr>
          <p:nvPr/>
        </p:nvSpPr>
        <p:spPr bwMode="auto">
          <a:xfrm>
            <a:off x="1806575" y="6237288"/>
            <a:ext cx="5429250" cy="406400"/>
          </a:xfrm>
          <a:prstGeom prst="rect">
            <a:avLst/>
          </a:prstGeom>
          <a:noFill/>
          <a:ln w="9525">
            <a:solidFill>
              <a:schemeClr val="accent1"/>
            </a:solidFill>
            <a:miter lim="800000"/>
            <a:headEnd/>
            <a:tailEnd/>
          </a:ln>
        </p:spPr>
        <p:txBody>
          <a:bodyPr/>
          <a:lstStyle/>
          <a:p>
            <a:pPr algn="ctr">
              <a:lnSpc>
                <a:spcPct val="80000"/>
              </a:lnSpc>
              <a:spcBef>
                <a:spcPct val="20000"/>
              </a:spcBef>
              <a:buFont typeface="Arial" charset="0"/>
              <a:buNone/>
            </a:pPr>
            <a:r>
              <a:rPr lang="fr-FR" sz="1700" b="1" i="1">
                <a:solidFill>
                  <a:srgbClr val="898989"/>
                </a:solidFill>
                <a:latin typeface="Calibri" pitchFamily="34" charset="0"/>
              </a:rPr>
              <a:t>http://www.versaillesenvironnementinitiative.fr</a:t>
            </a:r>
            <a:r>
              <a:rPr lang="fr-FR" sz="2500" b="1" i="1">
                <a:solidFill>
                  <a:srgbClr val="898989"/>
                </a:solidFill>
                <a:latin typeface="Calibri" pitchFamily="34" charset="0"/>
              </a:rPr>
              <a:t>/</a:t>
            </a:r>
            <a:endParaRPr lang="fr-FR" sz="2500">
              <a:solidFill>
                <a:srgbClr val="898989"/>
              </a:solidFill>
              <a:latin typeface="Calibri" pitchFamily="34" charset="0"/>
            </a:endParaRPr>
          </a:p>
          <a:p>
            <a:pPr algn="ctr">
              <a:lnSpc>
                <a:spcPct val="80000"/>
              </a:lnSpc>
              <a:spcBef>
                <a:spcPct val="20000"/>
              </a:spcBef>
              <a:buFont typeface="Arial" charset="0"/>
              <a:buNone/>
            </a:pPr>
            <a:endParaRPr lang="fr-FR" sz="2500">
              <a:solidFill>
                <a:srgbClr val="898989"/>
              </a:solidFill>
              <a:latin typeface="Calibri" pitchFamily="34" charset="0"/>
            </a:endParaRPr>
          </a:p>
        </p:txBody>
      </p:sp>
      <p:pic>
        <p:nvPicPr>
          <p:cNvPr id="2051" name="Image 4"/>
          <p:cNvPicPr>
            <a:picLocks noChangeAspect="1"/>
          </p:cNvPicPr>
          <p:nvPr/>
        </p:nvPicPr>
        <p:blipFill>
          <a:blip r:embed="rId3" cstate="print"/>
          <a:srcRect/>
          <a:stretch>
            <a:fillRect/>
          </a:stretch>
        </p:blipFill>
        <p:spPr bwMode="auto">
          <a:xfrm>
            <a:off x="7451725" y="5949950"/>
            <a:ext cx="1368425" cy="641350"/>
          </a:xfrm>
          <a:prstGeom prst="rect">
            <a:avLst/>
          </a:prstGeom>
          <a:noFill/>
          <a:ln w="9525">
            <a:noFill/>
            <a:miter lim="800000"/>
            <a:headEnd/>
            <a:tailEnd/>
          </a:ln>
        </p:spPr>
      </p:pic>
      <p:pic>
        <p:nvPicPr>
          <p:cNvPr id="2052" name="Espace réservé du contenu 3"/>
          <p:cNvPicPr>
            <a:picLocks noChangeAspect="1"/>
          </p:cNvPicPr>
          <p:nvPr/>
        </p:nvPicPr>
        <p:blipFill>
          <a:blip r:embed="rId4" cstate="print"/>
          <a:srcRect/>
          <a:stretch>
            <a:fillRect/>
          </a:stretch>
        </p:blipFill>
        <p:spPr bwMode="auto">
          <a:xfrm>
            <a:off x="1744663" y="115888"/>
            <a:ext cx="5491162" cy="583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6AA0215A-7307-4601-A3E6-EE9ABCB4A643}" type="slidenum">
              <a:rPr lang="fr-FR"/>
              <a:pPr>
                <a:defRPr/>
              </a:pPr>
              <a:t>10</a:t>
            </a:fld>
            <a:endParaRPr lang="fr-FR"/>
          </a:p>
        </p:txBody>
      </p:sp>
      <p:sp>
        <p:nvSpPr>
          <p:cNvPr id="11267" name="Titre 1"/>
          <p:cNvSpPr>
            <a:spLocks noGrp="1"/>
          </p:cNvSpPr>
          <p:nvPr>
            <p:ph type="title"/>
          </p:nvPr>
        </p:nvSpPr>
        <p:spPr>
          <a:xfrm>
            <a:off x="900113" y="1125538"/>
            <a:ext cx="7316787" cy="5472112"/>
          </a:xfrm>
        </p:spPr>
        <p:txBody>
          <a:bodyPr/>
          <a:lstStyle/>
          <a:p>
            <a:pPr algn="l" eaLnBrk="1" hangingPunct="1"/>
            <a:r>
              <a:rPr lang="fr-FR" sz="3000" b="1" smtClean="0"/>
              <a:t>Article 3 B</a:t>
            </a:r>
            <a:r>
              <a:rPr lang="fr-FR" sz="3000" smtClean="0"/>
              <a:t/>
            </a:r>
            <a:br>
              <a:rPr lang="fr-FR" sz="3000" smtClean="0"/>
            </a:br>
            <a:r>
              <a:rPr lang="fr-FR" sz="2600" smtClean="0">
                <a:solidFill>
                  <a:srgbClr val="FF3300"/>
                </a:solidFill>
              </a:rPr>
              <a:t>Avant 2030, tous les bâtiments privés résidentiels dont la consommation en énergie primaire est supérieure à 330 kilowattheures d’énergie primaire par mètre carré et par an doivent avoir fait l’objet d’une rénovation énergétique.</a:t>
            </a:r>
            <a:br>
              <a:rPr lang="fr-FR" sz="2600" smtClean="0">
                <a:solidFill>
                  <a:srgbClr val="FF3300"/>
                </a:solidFill>
              </a:rPr>
            </a:br>
            <a:r>
              <a:rPr lang="fr-FR" sz="2600" smtClean="0">
                <a:solidFill>
                  <a:schemeClr val="hlink"/>
                </a:solidFill>
              </a:rPr>
              <a:t>Avant 2020, tous les logements locatifs du parc privé dont la consommation en énergie primaire est supérieure à 330 kilowattheures d’énergie primaire par mètre carré et par an doivent avoir fait l’objet d’une rénovation énergétique en visant une performance de 150 kilowattheures par mètre carré et par an si le calcul économique le permet.</a:t>
            </a:r>
            <a:br>
              <a:rPr lang="fr-FR" sz="2600" smtClean="0">
                <a:solidFill>
                  <a:schemeClr val="hlink"/>
                </a:solidFill>
              </a:rPr>
            </a:br>
            <a:endParaRPr lang="fr-FR" sz="2600" smtClean="0">
              <a:solidFill>
                <a:schemeClr val="hlink"/>
              </a:solidFill>
            </a:endParaRPr>
          </a:p>
        </p:txBody>
      </p:sp>
      <p:pic>
        <p:nvPicPr>
          <p:cNvPr id="11268"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11269"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13531916-C8A8-4673-AA90-B6C034713E6C}" type="slidenum">
              <a:rPr lang="fr-FR"/>
              <a:pPr>
                <a:defRPr/>
              </a:pPr>
              <a:t>11</a:t>
            </a:fld>
            <a:endParaRPr lang="fr-FR"/>
          </a:p>
        </p:txBody>
      </p:sp>
      <p:sp>
        <p:nvSpPr>
          <p:cNvPr id="12291" name="Titre 1"/>
          <p:cNvSpPr>
            <a:spLocks noGrp="1"/>
          </p:cNvSpPr>
          <p:nvPr>
            <p:ph type="title"/>
          </p:nvPr>
        </p:nvSpPr>
        <p:spPr>
          <a:xfrm>
            <a:off x="928688" y="785813"/>
            <a:ext cx="7316787" cy="5857875"/>
          </a:xfrm>
        </p:spPr>
        <p:txBody>
          <a:bodyPr/>
          <a:lstStyle/>
          <a:p>
            <a:pPr algn="l" eaLnBrk="1" hangingPunct="1"/>
            <a:r>
              <a:rPr lang="fr-FR" sz="2800" b="1" smtClean="0"/>
              <a:t/>
            </a:r>
            <a:br>
              <a:rPr lang="fr-FR" sz="2800" b="1" smtClean="0"/>
            </a:br>
            <a:r>
              <a:rPr lang="fr-FR" sz="2800" b="1" smtClean="0"/>
              <a:t/>
            </a:r>
            <a:br>
              <a:rPr lang="fr-FR" sz="2800" b="1" smtClean="0"/>
            </a:br>
            <a:r>
              <a:rPr lang="fr-FR" sz="2800" b="1" smtClean="0"/>
              <a:t/>
            </a:r>
            <a:br>
              <a:rPr lang="fr-FR" sz="2800" b="1" smtClean="0"/>
            </a:br>
            <a:r>
              <a:rPr lang="fr-FR" sz="3000" b="1" smtClean="0"/>
              <a:t>Article 3 C </a:t>
            </a:r>
            <a:br>
              <a:rPr lang="fr-FR" sz="3000" b="1" smtClean="0"/>
            </a:br>
            <a:r>
              <a:rPr lang="fr-FR" sz="3000" smtClean="0">
                <a:solidFill>
                  <a:schemeClr val="hlink"/>
                </a:solidFill>
              </a:rPr>
              <a:t>À partir de 2030, les bâtiments privés résidentiels devront faire l’objet d’une rénovation énergétique à l’occasion d’une mutation, selon leur niveau de performance énergétique, sous réserve de la mise à disposition des outils financiers adéquats.</a:t>
            </a:r>
            <a:br>
              <a:rPr lang="fr-FR" sz="3000" smtClean="0">
                <a:solidFill>
                  <a:schemeClr val="hlink"/>
                </a:solidFill>
              </a:rPr>
            </a:br>
            <a:r>
              <a:rPr lang="fr-FR" sz="3000" smtClean="0">
                <a:solidFill>
                  <a:schemeClr val="hlink"/>
                </a:solidFill>
              </a:rPr>
              <a:t/>
            </a:r>
            <a:br>
              <a:rPr lang="fr-FR" sz="3000" smtClean="0">
                <a:solidFill>
                  <a:schemeClr val="hlink"/>
                </a:solidFill>
              </a:rPr>
            </a:br>
            <a:r>
              <a:rPr lang="fr-FR" sz="3000" smtClean="0">
                <a:solidFill>
                  <a:schemeClr val="hlink"/>
                </a:solidFill>
              </a:rPr>
              <a:t>Un décret en Conseil d’État précisera le calendrier progressif d’application de cette obligation en fonction de la performance énergétique, étalé jusqu’en 2050.</a:t>
            </a:r>
            <a:r>
              <a:rPr lang="fr-FR" sz="3200" smtClean="0">
                <a:solidFill>
                  <a:schemeClr val="hlink"/>
                </a:solidFill>
              </a:rPr>
              <a:t/>
            </a:r>
            <a:br>
              <a:rPr lang="fr-FR" sz="3200" smtClean="0">
                <a:solidFill>
                  <a:schemeClr val="hlink"/>
                </a:solidFill>
              </a:rPr>
            </a:br>
            <a:r>
              <a:rPr lang="fr-FR" sz="3200" smtClean="0"/>
              <a:t/>
            </a:r>
            <a:br>
              <a:rPr lang="fr-FR" sz="3200" smtClean="0"/>
            </a:br>
            <a:r>
              <a:rPr lang="fr-FR" sz="3200" smtClean="0"/>
              <a:t/>
            </a:r>
            <a:br>
              <a:rPr lang="fr-FR" sz="3200" smtClean="0"/>
            </a:br>
            <a:endParaRPr lang="fr-FR" sz="3200" smtClean="0"/>
          </a:p>
        </p:txBody>
      </p:sp>
      <p:pic>
        <p:nvPicPr>
          <p:cNvPr id="12292"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12293"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p:cNvSpPr>
          <p:nvPr/>
        </p:nvSpPr>
        <p:spPr bwMode="auto">
          <a:xfrm>
            <a:off x="900113" y="404813"/>
            <a:ext cx="7316787" cy="5472112"/>
          </a:xfrm>
          <a:prstGeom prst="rect">
            <a:avLst/>
          </a:prstGeom>
          <a:noFill/>
          <a:ln w="9525">
            <a:noFill/>
            <a:miter lim="800000"/>
            <a:headEnd/>
            <a:tailEnd/>
          </a:ln>
        </p:spPr>
        <p:txBody>
          <a:bodyPr anchor="ctr"/>
          <a:lstStyle/>
          <a:p>
            <a:r>
              <a:rPr lang="fr-FR" sz="3000" b="1">
                <a:latin typeface="Calibri" pitchFamily="34" charset="0"/>
              </a:rPr>
              <a:t>Article 4</a:t>
            </a:r>
            <a:br>
              <a:rPr lang="fr-FR" sz="3000" b="1">
                <a:latin typeface="Calibri" pitchFamily="34" charset="0"/>
              </a:rPr>
            </a:br>
            <a:r>
              <a:rPr lang="fr-FR" sz="2600">
                <a:solidFill>
                  <a:srgbClr val="FF3300"/>
                </a:solidFill>
                <a:latin typeface="Calibri" pitchFamily="34" charset="0"/>
              </a:rPr>
              <a:t>Toutes les nouvelles constructions sous maitrise d’ouvrage de l’Etat, de ses établissements publics ou des collectivités territoriales font preuve d’exemplarité énergétique et environnementale et sont, chaque fois que possible, à énergie positive et à haute performance environnementale.</a:t>
            </a:r>
          </a:p>
        </p:txBody>
      </p:sp>
      <p:pic>
        <p:nvPicPr>
          <p:cNvPr id="13315"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13316"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2AC876BA-2023-4A33-B56E-963828C4D9FC}" type="slidenum">
              <a:rPr lang="fr-FR"/>
              <a:pPr>
                <a:defRPr/>
              </a:pPr>
              <a:t>13</a:t>
            </a:fld>
            <a:endParaRPr lang="fr-FR"/>
          </a:p>
        </p:txBody>
      </p:sp>
      <p:sp>
        <p:nvSpPr>
          <p:cNvPr id="14339" name="Titre 1"/>
          <p:cNvSpPr>
            <a:spLocks noGrp="1"/>
          </p:cNvSpPr>
          <p:nvPr>
            <p:ph type="title" idx="4294967295"/>
          </p:nvPr>
        </p:nvSpPr>
        <p:spPr>
          <a:xfrm>
            <a:off x="1000125" y="2571750"/>
            <a:ext cx="7316788" cy="1500188"/>
          </a:xfrm>
        </p:spPr>
        <p:txBody>
          <a:bodyPr/>
          <a:lstStyle/>
          <a:p>
            <a:pPr eaLnBrk="1" hangingPunct="1"/>
            <a:r>
              <a:rPr lang="fr-FR" sz="3000" smtClean="0"/>
              <a:t/>
            </a:r>
            <a:br>
              <a:rPr lang="fr-FR" sz="3000" smtClean="0"/>
            </a:br>
            <a:endParaRPr lang="fr-FR" sz="3000" smtClean="0"/>
          </a:p>
        </p:txBody>
      </p:sp>
      <p:sp>
        <p:nvSpPr>
          <p:cNvPr id="14340" name="Titre 1"/>
          <p:cNvSpPr txBox="1">
            <a:spLocks/>
          </p:cNvSpPr>
          <p:nvPr/>
        </p:nvSpPr>
        <p:spPr bwMode="auto">
          <a:xfrm>
            <a:off x="1000125" y="1071563"/>
            <a:ext cx="7316788" cy="3622675"/>
          </a:xfrm>
          <a:prstGeom prst="rect">
            <a:avLst/>
          </a:prstGeom>
          <a:noFill/>
          <a:ln w="9525">
            <a:noFill/>
            <a:miter lim="800000"/>
            <a:headEnd/>
            <a:tailEnd/>
          </a:ln>
        </p:spPr>
        <p:txBody>
          <a:bodyPr>
            <a:spAutoFit/>
          </a:bodyPr>
          <a:lstStyle/>
          <a:p>
            <a:r>
              <a:rPr lang="fr-FR" sz="3200">
                <a:latin typeface="Calibri" pitchFamily="34" charset="0"/>
              </a:rPr>
              <a:t>Les équipements publics et privés</a:t>
            </a:r>
          </a:p>
          <a:p>
            <a:endParaRPr lang="fr-FR" sz="3200">
              <a:latin typeface="Calibri" pitchFamily="34" charset="0"/>
            </a:endParaRPr>
          </a:p>
          <a:p>
            <a:r>
              <a:rPr lang="fr-FR" sz="2400">
                <a:latin typeface="Calibri" pitchFamily="34" charset="0"/>
              </a:rPr>
              <a:t>Ecole maternelle Antoine Richard, à Versailles Montreuil</a:t>
            </a:r>
          </a:p>
          <a:p>
            <a:endParaRPr lang="fr-FR" sz="2400">
              <a:latin typeface="Calibri" pitchFamily="34" charset="0"/>
            </a:endParaRPr>
          </a:p>
          <a:p>
            <a:r>
              <a:rPr lang="fr-FR" sz="2400">
                <a:latin typeface="Calibri" pitchFamily="34" charset="0"/>
              </a:rPr>
              <a:t>Pépinière d’entreprises, à Versailles Montreuil</a:t>
            </a:r>
          </a:p>
          <a:p>
            <a:endParaRPr lang="fr-FR" sz="2400">
              <a:latin typeface="Calibri" pitchFamily="34" charset="0"/>
            </a:endParaRPr>
          </a:p>
          <a:p>
            <a:r>
              <a:rPr lang="fr-FR" sz="2400">
                <a:latin typeface="Calibri" pitchFamily="34" charset="0"/>
              </a:rPr>
              <a:t>Vestiaires, à Versailles Porchefontaine</a:t>
            </a:r>
          </a:p>
          <a:p>
            <a:endParaRPr lang="fr-FR" sz="2400">
              <a:latin typeface="Calibri" pitchFamily="34" charset="0"/>
            </a:endParaRPr>
          </a:p>
          <a:p>
            <a:r>
              <a:rPr lang="fr-FR" sz="2400">
                <a:latin typeface="Calibri" pitchFamily="34" charset="0"/>
              </a:rPr>
              <a:t>Ecole privée Saint Jean Hulst, rue Remilly et rue Magenta</a:t>
            </a:r>
          </a:p>
        </p:txBody>
      </p:sp>
      <p:pic>
        <p:nvPicPr>
          <p:cNvPr id="14341"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14342"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559A47D-230E-4516-AFD1-7A59608ABBA0}" type="slidenum">
              <a:rPr lang="fr-FR" sz="1200">
                <a:solidFill>
                  <a:schemeClr val="tx1">
                    <a:tint val="75000"/>
                  </a:schemeClr>
                </a:solidFill>
                <a:latin typeface="+mn-lt"/>
                <a:cs typeface="+mn-cs"/>
              </a:rPr>
              <a:pPr algn="r" fontAlgn="auto">
                <a:spcBef>
                  <a:spcPts val="0"/>
                </a:spcBef>
                <a:spcAft>
                  <a:spcPts val="0"/>
                </a:spcAft>
                <a:defRPr/>
              </a:pPr>
              <a:t>14</a:t>
            </a:fld>
            <a:endParaRPr lang="fr-FR" sz="1200">
              <a:solidFill>
                <a:schemeClr val="tx1">
                  <a:tint val="75000"/>
                </a:schemeClr>
              </a:solidFill>
              <a:latin typeface="+mn-lt"/>
              <a:cs typeface="+mn-cs"/>
            </a:endParaRPr>
          </a:p>
        </p:txBody>
      </p:sp>
      <p:sp>
        <p:nvSpPr>
          <p:cNvPr id="15363" name="Titre 1"/>
          <p:cNvSpPr>
            <a:spLocks noGrp="1"/>
          </p:cNvSpPr>
          <p:nvPr>
            <p:ph type="title" idx="4294967295"/>
          </p:nvPr>
        </p:nvSpPr>
        <p:spPr>
          <a:xfrm>
            <a:off x="0" y="274638"/>
            <a:ext cx="9144000" cy="1143000"/>
          </a:xfrm>
        </p:spPr>
        <p:txBody>
          <a:bodyPr/>
          <a:lstStyle/>
          <a:p>
            <a:r>
              <a:rPr lang="fr-FR" sz="3200" smtClean="0"/>
              <a:t>Energie et patrimoine à Versailles</a:t>
            </a:r>
            <a:br>
              <a:rPr lang="fr-FR" sz="3200" smtClean="0"/>
            </a:br>
            <a:r>
              <a:rPr lang="fr-FR" sz="3200" smtClean="0"/>
              <a:t>isolation des bâtiments par l’extérieur</a:t>
            </a:r>
          </a:p>
        </p:txBody>
      </p:sp>
      <p:pic>
        <p:nvPicPr>
          <p:cNvPr id="15364" name="Espace réservé du contenu 5"/>
          <p:cNvPicPr>
            <a:picLocks noGrp="1" noChangeAspect="1"/>
          </p:cNvPicPr>
          <p:nvPr>
            <p:ph sz="half" idx="4294967295"/>
          </p:nvPr>
        </p:nvPicPr>
        <p:blipFill>
          <a:blip r:embed="rId2" cstate="print"/>
          <a:srcRect/>
          <a:stretch>
            <a:fillRect/>
          </a:stretch>
        </p:blipFill>
        <p:spPr>
          <a:xfrm>
            <a:off x="0" y="1484313"/>
            <a:ext cx="4241800" cy="3186112"/>
          </a:xfrm>
        </p:spPr>
      </p:pic>
      <p:pic>
        <p:nvPicPr>
          <p:cNvPr id="15365" name="Espace réservé du contenu 6"/>
          <p:cNvPicPr>
            <a:picLocks noGrp="1" noChangeAspect="1"/>
          </p:cNvPicPr>
          <p:nvPr>
            <p:ph sz="half" idx="4294967295"/>
          </p:nvPr>
        </p:nvPicPr>
        <p:blipFill>
          <a:blip r:embed="rId3" cstate="print"/>
          <a:srcRect/>
          <a:stretch>
            <a:fillRect/>
          </a:stretch>
        </p:blipFill>
        <p:spPr>
          <a:xfrm>
            <a:off x="4314825" y="1484313"/>
            <a:ext cx="4829175" cy="3184525"/>
          </a:xfrm>
        </p:spPr>
      </p:pic>
      <p:sp>
        <p:nvSpPr>
          <p:cNvPr id="15366" name="ZoneTexte 10"/>
          <p:cNvSpPr txBox="1">
            <a:spLocks noChangeArrowheads="1"/>
          </p:cNvSpPr>
          <p:nvPr/>
        </p:nvSpPr>
        <p:spPr bwMode="auto">
          <a:xfrm>
            <a:off x="0" y="4999038"/>
            <a:ext cx="9144000" cy="396875"/>
          </a:xfrm>
          <a:prstGeom prst="rect">
            <a:avLst/>
          </a:prstGeom>
          <a:noFill/>
          <a:ln w="9525">
            <a:noFill/>
            <a:miter lim="800000"/>
            <a:headEnd/>
            <a:tailEnd/>
          </a:ln>
        </p:spPr>
        <p:txBody>
          <a:bodyPr>
            <a:spAutoFit/>
          </a:bodyPr>
          <a:lstStyle/>
          <a:p>
            <a:pPr algn="ctr"/>
            <a:r>
              <a:rPr lang="fr-FR" sz="2000">
                <a:latin typeface="Calibri" pitchFamily="34" charset="0"/>
              </a:rPr>
              <a:t>Maternelle Antoine Richard-Versailles Montreuil</a:t>
            </a:r>
          </a:p>
        </p:txBody>
      </p:sp>
      <p:sp>
        <p:nvSpPr>
          <p:cNvPr id="15367" name="ZoneTexte 1"/>
          <p:cNvSpPr txBox="1">
            <a:spLocks noChangeArrowheads="1"/>
          </p:cNvSpPr>
          <p:nvPr/>
        </p:nvSpPr>
        <p:spPr bwMode="auto">
          <a:xfrm>
            <a:off x="2051050" y="1844675"/>
            <a:ext cx="1511300" cy="366713"/>
          </a:xfrm>
          <a:prstGeom prst="rect">
            <a:avLst/>
          </a:prstGeom>
          <a:noFill/>
          <a:ln w="9525">
            <a:noFill/>
            <a:miter lim="800000"/>
            <a:headEnd/>
            <a:tailEnd/>
          </a:ln>
        </p:spPr>
        <p:txBody>
          <a:bodyPr>
            <a:spAutoFit/>
          </a:bodyPr>
          <a:lstStyle/>
          <a:p>
            <a:r>
              <a:rPr lang="fr-FR">
                <a:latin typeface="Calibri" pitchFamily="34" charset="0"/>
              </a:rPr>
              <a:t>Avant</a:t>
            </a:r>
          </a:p>
        </p:txBody>
      </p:sp>
      <p:sp>
        <p:nvSpPr>
          <p:cNvPr id="15368" name="ZoneTexte 2"/>
          <p:cNvSpPr txBox="1">
            <a:spLocks noChangeArrowheads="1"/>
          </p:cNvSpPr>
          <p:nvPr/>
        </p:nvSpPr>
        <p:spPr bwMode="auto">
          <a:xfrm>
            <a:off x="5435600" y="1844675"/>
            <a:ext cx="719138" cy="366713"/>
          </a:xfrm>
          <a:prstGeom prst="rect">
            <a:avLst/>
          </a:prstGeom>
          <a:noFill/>
          <a:ln w="9525">
            <a:noFill/>
            <a:miter lim="800000"/>
            <a:headEnd/>
            <a:tailEnd/>
          </a:ln>
        </p:spPr>
        <p:txBody>
          <a:bodyPr wrap="none">
            <a:spAutoFit/>
          </a:bodyPr>
          <a:lstStyle/>
          <a:p>
            <a:r>
              <a:rPr lang="fr-FR">
                <a:latin typeface="Calibri" pitchFamily="34" charset="0"/>
              </a:rPr>
              <a:t>Après</a:t>
            </a:r>
          </a:p>
        </p:txBody>
      </p:sp>
      <p:sp>
        <p:nvSpPr>
          <p:cNvPr id="15369" name="ZoneTexte 2"/>
          <p:cNvSpPr txBox="1">
            <a:spLocks noChangeArrowheads="1"/>
          </p:cNvSpPr>
          <p:nvPr/>
        </p:nvSpPr>
        <p:spPr bwMode="auto">
          <a:xfrm>
            <a:off x="0" y="6021388"/>
            <a:ext cx="9144000" cy="396875"/>
          </a:xfrm>
          <a:prstGeom prst="rect">
            <a:avLst/>
          </a:prstGeom>
          <a:noFill/>
          <a:ln w="9525">
            <a:noFill/>
            <a:miter lim="800000"/>
            <a:headEnd/>
            <a:tailEnd/>
          </a:ln>
        </p:spPr>
        <p:txBody>
          <a:bodyPr>
            <a:spAutoFit/>
          </a:bodyPr>
          <a:lstStyle/>
          <a:p>
            <a:pPr algn="ctr"/>
            <a:r>
              <a:rPr lang="fr-FR" sz="2000" i="1">
                <a:latin typeface="Calibri" pitchFamily="34" charset="0"/>
              </a:rPr>
              <a:t>Cout isolation 120  à 200mm, enduit accessoires 2010 : 110€/m²</a:t>
            </a:r>
            <a:endParaRPr lang="fr-FR" sz="2000">
              <a:latin typeface="Calibri" pitchFamily="34" charset="0"/>
            </a:endParaRPr>
          </a:p>
        </p:txBody>
      </p:sp>
      <p:pic>
        <p:nvPicPr>
          <p:cNvPr id="15370" name="Image 4"/>
          <p:cNvPicPr>
            <a:picLocks noChangeAspect="1"/>
          </p:cNvPicPr>
          <p:nvPr/>
        </p:nvPicPr>
        <p:blipFill>
          <a:blip r:embed="rId4" cstate="print"/>
          <a:srcRect/>
          <a:stretch>
            <a:fillRect/>
          </a:stretch>
        </p:blipFill>
        <p:spPr bwMode="auto">
          <a:xfrm>
            <a:off x="107950" y="115888"/>
            <a:ext cx="1584325" cy="742950"/>
          </a:xfrm>
          <a:prstGeom prst="rect">
            <a:avLst/>
          </a:prstGeom>
          <a:noFill/>
          <a:ln w="9525">
            <a:noFill/>
            <a:miter lim="800000"/>
            <a:headEnd/>
            <a:tailEnd/>
          </a:ln>
        </p:spPr>
      </p:pic>
      <p:pic>
        <p:nvPicPr>
          <p:cNvPr id="15371" name="Picture 2" descr="Z:\affaires en cours CLA\PIERRE LUC\CAH\cr_m_logo_CAH.jpg"/>
          <p:cNvPicPr>
            <a:picLocks noChangeAspect="1" noChangeArrowheads="1"/>
          </p:cNvPicPr>
          <p:nvPr/>
        </p:nvPicPr>
        <p:blipFill>
          <a:blip r:embed="rId5"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A6C5B42-F152-4502-A05A-C2D5DE12BF23}" type="slidenum">
              <a:rPr lang="fr-FR" sz="1200">
                <a:solidFill>
                  <a:schemeClr val="tx1">
                    <a:tint val="75000"/>
                  </a:schemeClr>
                </a:solidFill>
                <a:latin typeface="+mn-lt"/>
                <a:cs typeface="+mn-cs"/>
              </a:rPr>
              <a:pPr algn="r" fontAlgn="auto">
                <a:spcBef>
                  <a:spcPts val="0"/>
                </a:spcBef>
                <a:spcAft>
                  <a:spcPts val="0"/>
                </a:spcAft>
                <a:defRPr/>
              </a:pPr>
              <a:t>15</a:t>
            </a:fld>
            <a:endParaRPr lang="fr-FR" sz="1200">
              <a:solidFill>
                <a:schemeClr val="tx1">
                  <a:tint val="75000"/>
                </a:schemeClr>
              </a:solidFill>
              <a:latin typeface="+mn-lt"/>
              <a:cs typeface="+mn-cs"/>
            </a:endParaRPr>
          </a:p>
        </p:txBody>
      </p:sp>
      <p:sp>
        <p:nvSpPr>
          <p:cNvPr id="16387" name="Titre 1"/>
          <p:cNvSpPr>
            <a:spLocks noGrp="1"/>
          </p:cNvSpPr>
          <p:nvPr>
            <p:ph type="title" idx="4294967295"/>
          </p:nvPr>
        </p:nvSpPr>
        <p:spPr>
          <a:xfrm>
            <a:off x="0" y="274638"/>
            <a:ext cx="9144000" cy="1143000"/>
          </a:xfrm>
        </p:spPr>
        <p:txBody>
          <a:bodyPr/>
          <a:lstStyle/>
          <a:p>
            <a:r>
              <a:rPr lang="fr-FR" sz="3200" smtClean="0"/>
              <a:t>Energie et patrimoine à Versailles</a:t>
            </a:r>
            <a:br>
              <a:rPr lang="fr-FR" sz="3200" smtClean="0"/>
            </a:br>
            <a:r>
              <a:rPr lang="fr-FR" sz="3200" smtClean="0"/>
              <a:t>isolation et intégration des bâtiments</a:t>
            </a:r>
          </a:p>
        </p:txBody>
      </p:sp>
      <p:pic>
        <p:nvPicPr>
          <p:cNvPr id="16388" name="Espace réservé du contenu 5"/>
          <p:cNvPicPr>
            <a:picLocks noGrp="1" noChangeAspect="1"/>
          </p:cNvPicPr>
          <p:nvPr>
            <p:ph sz="half" idx="4294967295"/>
          </p:nvPr>
        </p:nvPicPr>
        <p:blipFill>
          <a:blip r:embed="rId2" cstate="print"/>
          <a:srcRect/>
          <a:stretch>
            <a:fillRect/>
          </a:stretch>
        </p:blipFill>
        <p:spPr>
          <a:xfrm>
            <a:off x="0" y="1773238"/>
            <a:ext cx="4371975" cy="3024187"/>
          </a:xfrm>
        </p:spPr>
      </p:pic>
      <p:pic>
        <p:nvPicPr>
          <p:cNvPr id="16389" name="Espace réservé du contenu 8"/>
          <p:cNvPicPr>
            <a:picLocks noGrp="1" noChangeAspect="1"/>
          </p:cNvPicPr>
          <p:nvPr>
            <p:ph sz="half" idx="4294967295"/>
          </p:nvPr>
        </p:nvPicPr>
        <p:blipFill>
          <a:blip r:embed="rId3" cstate="print"/>
          <a:srcRect/>
          <a:stretch>
            <a:fillRect/>
          </a:stretch>
        </p:blipFill>
        <p:spPr>
          <a:xfrm>
            <a:off x="4483100" y="1773238"/>
            <a:ext cx="4660900" cy="3024187"/>
          </a:xfrm>
        </p:spPr>
      </p:pic>
      <p:pic>
        <p:nvPicPr>
          <p:cNvPr id="16390" name="Image 9"/>
          <p:cNvPicPr>
            <a:picLocks noChangeAspect="1"/>
          </p:cNvPicPr>
          <p:nvPr/>
        </p:nvPicPr>
        <p:blipFill>
          <a:blip r:embed="rId4" cstate="print"/>
          <a:srcRect/>
          <a:stretch>
            <a:fillRect/>
          </a:stretch>
        </p:blipFill>
        <p:spPr bwMode="auto">
          <a:xfrm>
            <a:off x="2484438" y="4879975"/>
            <a:ext cx="6659562" cy="1978025"/>
          </a:xfrm>
          <a:prstGeom prst="rect">
            <a:avLst/>
          </a:prstGeom>
          <a:noFill/>
          <a:ln w="9525">
            <a:noFill/>
            <a:miter lim="800000"/>
            <a:headEnd/>
            <a:tailEnd/>
          </a:ln>
        </p:spPr>
      </p:pic>
      <p:sp>
        <p:nvSpPr>
          <p:cNvPr id="16391" name="ZoneTexte 10"/>
          <p:cNvSpPr txBox="1">
            <a:spLocks noChangeArrowheads="1"/>
          </p:cNvSpPr>
          <p:nvPr/>
        </p:nvSpPr>
        <p:spPr bwMode="auto">
          <a:xfrm>
            <a:off x="0" y="5516563"/>
            <a:ext cx="2484438" cy="1323975"/>
          </a:xfrm>
          <a:prstGeom prst="rect">
            <a:avLst/>
          </a:prstGeom>
          <a:noFill/>
          <a:ln w="9525">
            <a:noFill/>
            <a:miter lim="800000"/>
            <a:headEnd/>
            <a:tailEnd/>
          </a:ln>
        </p:spPr>
        <p:txBody>
          <a:bodyPr>
            <a:spAutoFit/>
          </a:bodyPr>
          <a:lstStyle/>
          <a:p>
            <a:pPr algn="r"/>
            <a:r>
              <a:rPr lang="fr-FR" sz="2000">
                <a:latin typeface="Calibri" pitchFamily="34" charset="0"/>
              </a:rPr>
              <a:t>Vestiaires à</a:t>
            </a:r>
          </a:p>
          <a:p>
            <a:pPr algn="r"/>
            <a:r>
              <a:rPr lang="fr-FR" sz="2000">
                <a:latin typeface="Calibri" pitchFamily="34" charset="0"/>
              </a:rPr>
              <a:t>Versailles </a:t>
            </a:r>
          </a:p>
          <a:p>
            <a:pPr algn="r"/>
            <a:r>
              <a:rPr lang="fr-FR" sz="2000">
                <a:latin typeface="Calibri" pitchFamily="34" charset="0"/>
              </a:rPr>
              <a:t>Porchefontaine </a:t>
            </a:r>
            <a:r>
              <a:rPr lang="fr-FR" sz="2000" i="1">
                <a:latin typeface="Calibri" pitchFamily="34" charset="0"/>
              </a:rPr>
              <a:t>Intégration paysagère</a:t>
            </a:r>
          </a:p>
        </p:txBody>
      </p:sp>
      <p:sp>
        <p:nvSpPr>
          <p:cNvPr id="16392" name="ZoneTexte 11"/>
          <p:cNvSpPr txBox="1">
            <a:spLocks noChangeArrowheads="1"/>
          </p:cNvSpPr>
          <p:nvPr/>
        </p:nvSpPr>
        <p:spPr bwMode="auto">
          <a:xfrm>
            <a:off x="23813" y="1412875"/>
            <a:ext cx="9144000" cy="396875"/>
          </a:xfrm>
          <a:prstGeom prst="rect">
            <a:avLst/>
          </a:prstGeom>
          <a:noFill/>
          <a:ln w="9525">
            <a:noFill/>
            <a:miter lim="800000"/>
            <a:headEnd/>
            <a:tailEnd/>
          </a:ln>
        </p:spPr>
        <p:txBody>
          <a:bodyPr>
            <a:spAutoFit/>
          </a:bodyPr>
          <a:lstStyle/>
          <a:p>
            <a:pPr algn="ctr"/>
            <a:r>
              <a:rPr lang="fr-FR" sz="2000" i="1">
                <a:latin typeface="Calibri" pitchFamily="34" charset="0"/>
              </a:rPr>
              <a:t>Avant</a:t>
            </a:r>
            <a:r>
              <a:rPr lang="fr-FR" sz="2000">
                <a:latin typeface="Calibri" pitchFamily="34" charset="0"/>
              </a:rPr>
              <a:t>                            Pépinière d’entreprises à Versailles Montreuil                      </a:t>
            </a:r>
            <a:r>
              <a:rPr lang="fr-FR" sz="2000" i="1">
                <a:latin typeface="Calibri" pitchFamily="34" charset="0"/>
              </a:rPr>
              <a:t>Après</a:t>
            </a:r>
          </a:p>
        </p:txBody>
      </p:sp>
      <p:pic>
        <p:nvPicPr>
          <p:cNvPr id="16393" name="Image 4"/>
          <p:cNvPicPr>
            <a:picLocks noChangeAspect="1"/>
          </p:cNvPicPr>
          <p:nvPr/>
        </p:nvPicPr>
        <p:blipFill>
          <a:blip r:embed="rId5" cstate="print"/>
          <a:srcRect/>
          <a:stretch>
            <a:fillRect/>
          </a:stretch>
        </p:blipFill>
        <p:spPr bwMode="auto">
          <a:xfrm>
            <a:off x="107950" y="115888"/>
            <a:ext cx="1584325" cy="742950"/>
          </a:xfrm>
          <a:prstGeom prst="rect">
            <a:avLst/>
          </a:prstGeom>
          <a:noFill/>
          <a:ln w="9525">
            <a:noFill/>
            <a:miter lim="800000"/>
            <a:headEnd/>
            <a:tailEnd/>
          </a:ln>
        </p:spPr>
      </p:pic>
      <p:pic>
        <p:nvPicPr>
          <p:cNvPr id="16394" name="Picture 2" descr="Z:\affaires en cours CLA\PIERRE LUC\CAH\cr_m_logo_CAH.jpg"/>
          <p:cNvPicPr>
            <a:picLocks noChangeAspect="1" noChangeArrowheads="1"/>
          </p:cNvPicPr>
          <p:nvPr/>
        </p:nvPicPr>
        <p:blipFill>
          <a:blip r:embed="rId6"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7D3D170-EBA8-4E8A-9659-A40295D14093}" type="slidenum">
              <a:rPr lang="fr-FR" sz="1200">
                <a:solidFill>
                  <a:schemeClr val="tx1">
                    <a:tint val="75000"/>
                  </a:schemeClr>
                </a:solidFill>
                <a:latin typeface="+mn-lt"/>
                <a:cs typeface="+mn-cs"/>
              </a:rPr>
              <a:pPr algn="r" fontAlgn="auto">
                <a:spcBef>
                  <a:spcPts val="0"/>
                </a:spcBef>
                <a:spcAft>
                  <a:spcPts val="0"/>
                </a:spcAft>
                <a:defRPr/>
              </a:pPr>
              <a:t>16</a:t>
            </a:fld>
            <a:endParaRPr lang="fr-FR" sz="1200">
              <a:solidFill>
                <a:schemeClr val="tx1">
                  <a:tint val="75000"/>
                </a:schemeClr>
              </a:solidFill>
              <a:latin typeface="+mn-lt"/>
              <a:cs typeface="+mn-cs"/>
            </a:endParaRPr>
          </a:p>
        </p:txBody>
      </p:sp>
      <p:sp>
        <p:nvSpPr>
          <p:cNvPr id="17411" name="Titre 1"/>
          <p:cNvSpPr>
            <a:spLocks noGrp="1"/>
          </p:cNvSpPr>
          <p:nvPr>
            <p:ph type="title" idx="4294967295"/>
          </p:nvPr>
        </p:nvSpPr>
        <p:spPr>
          <a:xfrm>
            <a:off x="0" y="274638"/>
            <a:ext cx="9144000" cy="1143000"/>
          </a:xfrm>
        </p:spPr>
        <p:txBody>
          <a:bodyPr/>
          <a:lstStyle/>
          <a:p>
            <a:r>
              <a:rPr lang="fr-FR" sz="3200" smtClean="0"/>
              <a:t>Energie et patrimoine à Versailles</a:t>
            </a:r>
            <a:br>
              <a:rPr lang="fr-FR" sz="3200" smtClean="0"/>
            </a:br>
            <a:r>
              <a:rPr lang="fr-FR" sz="3200" smtClean="0"/>
              <a:t>isolation et intégration des bâtiments</a:t>
            </a:r>
          </a:p>
        </p:txBody>
      </p:sp>
      <p:sp>
        <p:nvSpPr>
          <p:cNvPr id="17412" name="ZoneTexte 11"/>
          <p:cNvSpPr txBox="1">
            <a:spLocks noChangeArrowheads="1"/>
          </p:cNvSpPr>
          <p:nvPr/>
        </p:nvSpPr>
        <p:spPr bwMode="auto">
          <a:xfrm>
            <a:off x="827088" y="5949950"/>
            <a:ext cx="8066087" cy="396875"/>
          </a:xfrm>
          <a:prstGeom prst="rect">
            <a:avLst/>
          </a:prstGeom>
          <a:noFill/>
          <a:ln w="9525">
            <a:noFill/>
            <a:miter lim="800000"/>
            <a:headEnd/>
            <a:tailEnd/>
          </a:ln>
        </p:spPr>
        <p:txBody>
          <a:bodyPr>
            <a:spAutoFit/>
          </a:bodyPr>
          <a:lstStyle/>
          <a:p>
            <a:r>
              <a:rPr lang="fr-FR" sz="2000">
                <a:latin typeface="Calibri" pitchFamily="34" charset="0"/>
              </a:rPr>
              <a:t>Ecole Saint Jean Hulst, rue Magenta, Architecte Louis Bachelin, 1900...</a:t>
            </a:r>
          </a:p>
        </p:txBody>
      </p:sp>
      <p:pic>
        <p:nvPicPr>
          <p:cNvPr id="17413"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17414"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17415" name="Text Box 9"/>
          <p:cNvSpPr txBox="1">
            <a:spLocks noChangeArrowheads="1"/>
          </p:cNvSpPr>
          <p:nvPr/>
        </p:nvSpPr>
        <p:spPr bwMode="auto">
          <a:xfrm>
            <a:off x="6443663" y="1557338"/>
            <a:ext cx="2951162" cy="2073275"/>
          </a:xfrm>
          <a:prstGeom prst="rect">
            <a:avLst/>
          </a:prstGeom>
          <a:noFill/>
          <a:ln w="9525">
            <a:noFill/>
            <a:miter lim="800000"/>
            <a:headEnd/>
            <a:tailEnd/>
          </a:ln>
        </p:spPr>
        <p:txBody>
          <a:bodyPr>
            <a:spAutoFit/>
          </a:bodyPr>
          <a:lstStyle/>
          <a:p>
            <a:pPr>
              <a:spcBef>
                <a:spcPct val="50000"/>
              </a:spcBef>
            </a:pPr>
            <a:r>
              <a:rPr lang="fr-FR" sz="2000">
                <a:latin typeface="Calibri" pitchFamily="34" charset="0"/>
              </a:rPr>
              <a:t>Rénovation (2015)</a:t>
            </a:r>
          </a:p>
          <a:p>
            <a:pPr>
              <a:spcBef>
                <a:spcPct val="50000"/>
              </a:spcBef>
            </a:pPr>
            <a:r>
              <a:rPr lang="fr-FR" sz="2000">
                <a:latin typeface="Calibri" pitchFamily="34" charset="0"/>
              </a:rPr>
              <a:t>Isolation intérieure</a:t>
            </a:r>
          </a:p>
          <a:p>
            <a:pPr>
              <a:spcBef>
                <a:spcPct val="50000"/>
              </a:spcBef>
            </a:pPr>
            <a:r>
              <a:rPr lang="fr-FR" sz="2000">
                <a:latin typeface="Calibri" pitchFamily="34" charset="0"/>
              </a:rPr>
              <a:t>Ventilation double flux</a:t>
            </a:r>
          </a:p>
          <a:p>
            <a:pPr>
              <a:spcBef>
                <a:spcPct val="50000"/>
              </a:spcBef>
            </a:pPr>
            <a:r>
              <a:rPr lang="fr-FR" sz="2000">
                <a:latin typeface="Calibri" pitchFamily="34" charset="0"/>
              </a:rPr>
              <a:t>Chaufferie gaz basse consommation</a:t>
            </a:r>
          </a:p>
        </p:txBody>
      </p:sp>
      <p:pic>
        <p:nvPicPr>
          <p:cNvPr id="17416" name="Image 1"/>
          <p:cNvPicPr>
            <a:picLocks noChangeAspect="1"/>
          </p:cNvPicPr>
          <p:nvPr/>
        </p:nvPicPr>
        <p:blipFill>
          <a:blip r:embed="rId4" cstate="print"/>
          <a:srcRect/>
          <a:stretch>
            <a:fillRect/>
          </a:stretch>
        </p:blipFill>
        <p:spPr bwMode="auto">
          <a:xfrm>
            <a:off x="841375" y="1700213"/>
            <a:ext cx="5473700" cy="4059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54E297D-1DC4-41BE-89D6-077265C7F69A}" type="slidenum">
              <a:rPr lang="fr-FR" sz="1200">
                <a:solidFill>
                  <a:schemeClr val="tx1">
                    <a:tint val="75000"/>
                  </a:schemeClr>
                </a:solidFill>
                <a:latin typeface="+mn-lt"/>
                <a:cs typeface="+mn-cs"/>
              </a:rPr>
              <a:pPr algn="r" fontAlgn="auto">
                <a:spcBef>
                  <a:spcPts val="0"/>
                </a:spcBef>
                <a:spcAft>
                  <a:spcPts val="0"/>
                </a:spcAft>
                <a:defRPr/>
              </a:pPr>
              <a:t>17</a:t>
            </a:fld>
            <a:endParaRPr lang="fr-FR" sz="1200">
              <a:solidFill>
                <a:schemeClr val="tx1">
                  <a:tint val="75000"/>
                </a:schemeClr>
              </a:solidFill>
              <a:latin typeface="+mn-lt"/>
              <a:cs typeface="+mn-cs"/>
            </a:endParaRPr>
          </a:p>
        </p:txBody>
      </p:sp>
      <p:sp>
        <p:nvSpPr>
          <p:cNvPr id="18435" name="Titre 1"/>
          <p:cNvSpPr>
            <a:spLocks noGrp="1"/>
          </p:cNvSpPr>
          <p:nvPr>
            <p:ph type="title" idx="4294967295"/>
          </p:nvPr>
        </p:nvSpPr>
        <p:spPr>
          <a:xfrm>
            <a:off x="0" y="274638"/>
            <a:ext cx="9144000" cy="1143000"/>
          </a:xfrm>
        </p:spPr>
        <p:txBody>
          <a:bodyPr/>
          <a:lstStyle/>
          <a:p>
            <a:r>
              <a:rPr lang="fr-FR" sz="3200" smtClean="0"/>
              <a:t>Energie et patrimoine à Versailles</a:t>
            </a:r>
            <a:br>
              <a:rPr lang="fr-FR" sz="3200" smtClean="0"/>
            </a:br>
            <a:r>
              <a:rPr lang="fr-FR" sz="3200" smtClean="0"/>
              <a:t>isolation et intégration des bâtiments</a:t>
            </a:r>
          </a:p>
        </p:txBody>
      </p:sp>
      <p:sp>
        <p:nvSpPr>
          <p:cNvPr id="18436" name="ZoneTexte 11"/>
          <p:cNvSpPr txBox="1">
            <a:spLocks noChangeArrowheads="1"/>
          </p:cNvSpPr>
          <p:nvPr/>
        </p:nvSpPr>
        <p:spPr bwMode="auto">
          <a:xfrm>
            <a:off x="0" y="5949950"/>
            <a:ext cx="9144000" cy="396875"/>
          </a:xfrm>
          <a:prstGeom prst="rect">
            <a:avLst/>
          </a:prstGeom>
          <a:noFill/>
          <a:ln w="9525">
            <a:noFill/>
            <a:miter lim="800000"/>
            <a:headEnd/>
            <a:tailEnd/>
          </a:ln>
        </p:spPr>
        <p:txBody>
          <a:bodyPr>
            <a:spAutoFit/>
          </a:bodyPr>
          <a:lstStyle/>
          <a:p>
            <a:pPr algn="ctr"/>
            <a:r>
              <a:rPr lang="fr-FR" sz="2000">
                <a:latin typeface="Calibri" pitchFamily="34" charset="0"/>
              </a:rPr>
              <a:t>Ecole Saint Jean Hulst, rue Rémilly, extension-rénovation.</a:t>
            </a:r>
          </a:p>
        </p:txBody>
      </p:sp>
      <p:pic>
        <p:nvPicPr>
          <p:cNvPr id="18437"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18438"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18439" name="Image 1"/>
          <p:cNvPicPr>
            <a:picLocks noChangeAspect="1"/>
          </p:cNvPicPr>
          <p:nvPr/>
        </p:nvPicPr>
        <p:blipFill>
          <a:blip r:embed="rId4" cstate="print"/>
          <a:srcRect/>
          <a:stretch>
            <a:fillRect/>
          </a:stretch>
        </p:blipFill>
        <p:spPr bwMode="auto">
          <a:xfrm>
            <a:off x="1601788" y="1427163"/>
            <a:ext cx="6018212" cy="452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57F4ACF-810B-4511-A837-0A0F95206C07}" type="slidenum">
              <a:rPr lang="fr-FR" sz="1200">
                <a:solidFill>
                  <a:schemeClr val="tx1">
                    <a:tint val="75000"/>
                  </a:schemeClr>
                </a:solidFill>
                <a:latin typeface="+mn-lt"/>
                <a:cs typeface="+mn-cs"/>
              </a:rPr>
              <a:pPr algn="r" fontAlgn="auto">
                <a:spcBef>
                  <a:spcPts val="0"/>
                </a:spcBef>
                <a:spcAft>
                  <a:spcPts val="0"/>
                </a:spcAft>
                <a:defRPr/>
              </a:pPr>
              <a:t>18</a:t>
            </a:fld>
            <a:endParaRPr lang="fr-FR" sz="1200">
              <a:solidFill>
                <a:schemeClr val="tx1">
                  <a:tint val="75000"/>
                </a:schemeClr>
              </a:solidFill>
              <a:latin typeface="+mn-lt"/>
              <a:cs typeface="+mn-cs"/>
            </a:endParaRPr>
          </a:p>
        </p:txBody>
      </p:sp>
      <p:sp>
        <p:nvSpPr>
          <p:cNvPr id="19459" name="Titre 1"/>
          <p:cNvSpPr>
            <a:spLocks noGrp="1"/>
          </p:cNvSpPr>
          <p:nvPr>
            <p:ph type="title" idx="4294967295"/>
          </p:nvPr>
        </p:nvSpPr>
        <p:spPr>
          <a:xfrm>
            <a:off x="0" y="274638"/>
            <a:ext cx="9144000" cy="1143000"/>
          </a:xfrm>
        </p:spPr>
        <p:txBody>
          <a:bodyPr/>
          <a:lstStyle/>
          <a:p>
            <a:r>
              <a:rPr lang="fr-FR" sz="3200" smtClean="0"/>
              <a:t>Energie et patrimoine à Versailles</a:t>
            </a:r>
            <a:br>
              <a:rPr lang="fr-FR" sz="3200" smtClean="0"/>
            </a:br>
            <a:r>
              <a:rPr lang="fr-FR" sz="3200" smtClean="0"/>
              <a:t>isolation des bâtiments par l’extérieur</a:t>
            </a:r>
          </a:p>
        </p:txBody>
      </p:sp>
      <p:pic>
        <p:nvPicPr>
          <p:cNvPr id="19460"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19461"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19462" name="Titre 1"/>
          <p:cNvSpPr txBox="1">
            <a:spLocks/>
          </p:cNvSpPr>
          <p:nvPr/>
        </p:nvSpPr>
        <p:spPr bwMode="auto">
          <a:xfrm>
            <a:off x="1000125" y="1773238"/>
            <a:ext cx="7316788" cy="3257550"/>
          </a:xfrm>
          <a:prstGeom prst="rect">
            <a:avLst/>
          </a:prstGeom>
          <a:noFill/>
          <a:ln w="9525">
            <a:noFill/>
            <a:miter lim="800000"/>
            <a:headEnd/>
            <a:tailEnd/>
          </a:ln>
        </p:spPr>
        <p:txBody>
          <a:bodyPr>
            <a:spAutoFit/>
          </a:bodyPr>
          <a:lstStyle/>
          <a:p>
            <a:r>
              <a:rPr lang="fr-FR" sz="3200">
                <a:latin typeface="Calibri" pitchFamily="34" charset="0"/>
              </a:rPr>
              <a:t>Les logements sociaux</a:t>
            </a:r>
          </a:p>
          <a:p>
            <a:endParaRPr lang="fr-FR" sz="3200">
              <a:latin typeface="Calibri" pitchFamily="34" charset="0"/>
            </a:endParaRPr>
          </a:p>
          <a:p>
            <a:r>
              <a:rPr lang="fr-FR" sz="2400">
                <a:latin typeface="Calibri" pitchFamily="34" charset="0"/>
              </a:rPr>
              <a:t>Résidence des Chantiers-Versailles Habitat</a:t>
            </a:r>
          </a:p>
          <a:p>
            <a:endParaRPr lang="fr-FR" sz="2400">
              <a:latin typeface="Calibri" pitchFamily="34" charset="0"/>
            </a:endParaRPr>
          </a:p>
          <a:p>
            <a:r>
              <a:rPr lang="fr-FR" sz="2400">
                <a:latin typeface="Calibri" pitchFamily="34" charset="0"/>
              </a:rPr>
              <a:t>Résidence de la Fresque-Versailles Habitat</a:t>
            </a:r>
          </a:p>
          <a:p>
            <a:endParaRPr lang="fr-FR" sz="2400">
              <a:latin typeface="Calibri" pitchFamily="34" charset="0"/>
            </a:endParaRPr>
          </a:p>
          <a:p>
            <a:endParaRPr lang="fr-FR" sz="2400">
              <a:latin typeface="Calibri" pitchFamily="34" charset="0"/>
            </a:endParaRPr>
          </a:p>
          <a:p>
            <a:endParaRPr lang="fr-FR" sz="240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20483"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20484" name="Titre 1"/>
          <p:cNvSpPr>
            <a:spLocks/>
          </p:cNvSpPr>
          <p:nvPr/>
        </p:nvSpPr>
        <p:spPr bwMode="auto">
          <a:xfrm>
            <a:off x="0" y="274638"/>
            <a:ext cx="9144000" cy="1143000"/>
          </a:xfrm>
          <a:prstGeom prst="rect">
            <a:avLst/>
          </a:prstGeom>
          <a:noFill/>
          <a:ln w="9525">
            <a:noFill/>
            <a:miter lim="800000"/>
            <a:headEnd/>
            <a:tailEnd/>
          </a:ln>
        </p:spPr>
        <p:txBody>
          <a:bodyPr anchor="ctr"/>
          <a:lstStyle/>
          <a:p>
            <a:pPr algn="ctr" eaLnBrk="0" hangingPunct="0"/>
            <a:r>
              <a:rPr lang="fr-FR" sz="3200">
                <a:latin typeface="Calibri" pitchFamily="34" charset="0"/>
              </a:rPr>
              <a:t>Energie et patrimoine à Versailles</a:t>
            </a:r>
          </a:p>
        </p:txBody>
      </p:sp>
      <p:sp>
        <p:nvSpPr>
          <p:cNvPr id="20485" name="ZoneTexte 10"/>
          <p:cNvSpPr txBox="1">
            <a:spLocks noChangeArrowheads="1"/>
          </p:cNvSpPr>
          <p:nvPr/>
        </p:nvSpPr>
        <p:spPr bwMode="auto">
          <a:xfrm>
            <a:off x="0" y="6127750"/>
            <a:ext cx="9144000" cy="366713"/>
          </a:xfrm>
          <a:prstGeom prst="rect">
            <a:avLst/>
          </a:prstGeom>
          <a:noFill/>
          <a:ln w="9525">
            <a:noFill/>
            <a:miter lim="800000"/>
            <a:headEnd/>
            <a:tailEnd/>
          </a:ln>
        </p:spPr>
        <p:txBody>
          <a:bodyPr>
            <a:spAutoFit/>
          </a:bodyPr>
          <a:lstStyle/>
          <a:p>
            <a:pPr algn="ctr"/>
            <a:r>
              <a:rPr lang="fr-FR"/>
              <a:t>Résidence des Chantiers-Versailles Habitat</a:t>
            </a:r>
          </a:p>
        </p:txBody>
      </p:sp>
      <p:sp>
        <p:nvSpPr>
          <p:cNvPr id="20486" name="Rectangle 6"/>
          <p:cNvSpPr>
            <a:spLocks noChangeArrowheads="1"/>
          </p:cNvSpPr>
          <p:nvPr/>
        </p:nvSpPr>
        <p:spPr bwMode="auto">
          <a:xfrm>
            <a:off x="5648325" y="3505200"/>
            <a:ext cx="247650" cy="366713"/>
          </a:xfrm>
          <a:prstGeom prst="rect">
            <a:avLst/>
          </a:prstGeom>
          <a:noFill/>
          <a:ln w="9525">
            <a:noFill/>
            <a:miter lim="800000"/>
            <a:headEnd/>
            <a:tailEnd/>
          </a:ln>
        </p:spPr>
        <p:txBody>
          <a:bodyPr wrap="none">
            <a:spAutoFit/>
          </a:bodyPr>
          <a:lstStyle/>
          <a:p>
            <a:r>
              <a:rPr lang="fr-FR"/>
              <a:t> </a:t>
            </a:r>
          </a:p>
        </p:txBody>
      </p:sp>
      <p:pic>
        <p:nvPicPr>
          <p:cNvPr id="20487" name="Image 1"/>
          <p:cNvPicPr>
            <a:picLocks noChangeAspect="1"/>
          </p:cNvPicPr>
          <p:nvPr/>
        </p:nvPicPr>
        <p:blipFill>
          <a:blip r:embed="rId4" cstate="print"/>
          <a:srcRect/>
          <a:stretch>
            <a:fillRect/>
          </a:stretch>
        </p:blipFill>
        <p:spPr bwMode="auto">
          <a:xfrm>
            <a:off x="149225" y="1811338"/>
            <a:ext cx="4298950" cy="3201987"/>
          </a:xfrm>
          <a:prstGeom prst="rect">
            <a:avLst/>
          </a:prstGeom>
          <a:noFill/>
          <a:ln w="9525">
            <a:noFill/>
            <a:miter lim="800000"/>
            <a:headEnd/>
            <a:tailEnd/>
          </a:ln>
        </p:spPr>
      </p:pic>
      <p:pic>
        <p:nvPicPr>
          <p:cNvPr id="20488" name="Image 2"/>
          <p:cNvPicPr>
            <a:picLocks noChangeAspect="1"/>
          </p:cNvPicPr>
          <p:nvPr/>
        </p:nvPicPr>
        <p:blipFill>
          <a:blip r:embed="rId5" cstate="print"/>
          <a:srcRect/>
          <a:stretch>
            <a:fillRect/>
          </a:stretch>
        </p:blipFill>
        <p:spPr bwMode="auto">
          <a:xfrm>
            <a:off x="4459288" y="1811338"/>
            <a:ext cx="4638675" cy="3201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idx="4294967295"/>
          </p:nvPr>
        </p:nvSpPr>
        <p:spPr>
          <a:xfrm>
            <a:off x="0" y="620713"/>
            <a:ext cx="9144000" cy="1143000"/>
          </a:xfrm>
        </p:spPr>
        <p:txBody>
          <a:bodyPr/>
          <a:lstStyle/>
          <a:p>
            <a:r>
              <a:rPr lang="fr-FR" sz="3600" smtClean="0"/>
              <a:t>Energie et patrimoine à Versailles</a:t>
            </a:r>
          </a:p>
        </p:txBody>
      </p:sp>
      <p:sp>
        <p:nvSpPr>
          <p:cNvPr id="3075" name="Espace réservé du contenu 2"/>
          <p:cNvSpPr>
            <a:spLocks noGrp="1"/>
          </p:cNvSpPr>
          <p:nvPr>
            <p:ph idx="4294967295"/>
          </p:nvPr>
        </p:nvSpPr>
        <p:spPr>
          <a:xfrm>
            <a:off x="539750" y="1700213"/>
            <a:ext cx="8229600" cy="4378325"/>
          </a:xfrm>
        </p:spPr>
        <p:txBody>
          <a:bodyPr>
            <a:spAutoFit/>
          </a:bodyPr>
          <a:lstStyle/>
          <a:p>
            <a:r>
              <a:rPr lang="fr-FR" smtClean="0"/>
              <a:t>Pourquoi  VEI a-t-elle retenu ce sujet?</a:t>
            </a:r>
          </a:p>
          <a:p>
            <a:pPr>
              <a:buFont typeface="Wingdings" pitchFamily="2" charset="2"/>
              <a:buChar char="Ø"/>
            </a:pPr>
            <a:r>
              <a:rPr lang="fr-FR" smtClean="0"/>
              <a:t>Thème d’année…contexte (Solar Decathlon)</a:t>
            </a:r>
          </a:p>
          <a:p>
            <a:r>
              <a:rPr lang="fr-FR" smtClean="0"/>
              <a:t>Enjeux à Versailles et son  paysage particulier, varié et en partie protégé</a:t>
            </a:r>
          </a:p>
          <a:p>
            <a:pPr>
              <a:buFont typeface="Wingdings" pitchFamily="2" charset="2"/>
              <a:buChar char="Ø"/>
            </a:pPr>
            <a:r>
              <a:rPr lang="fr-FR" i="1" smtClean="0"/>
              <a:t>On va parler de textes, de bâtiments d’époques différentes, de contraintes et de pistes de progrès…</a:t>
            </a:r>
          </a:p>
          <a:p>
            <a:pPr>
              <a:buFont typeface="Wingdings" pitchFamily="2" charset="2"/>
              <a:buChar char="Ø"/>
            </a:pPr>
            <a:r>
              <a:rPr lang="fr-FR" i="1" smtClean="0"/>
              <a:t>Ce qu’on ne traitera pas ce soir… </a:t>
            </a:r>
          </a:p>
        </p:txBody>
      </p:sp>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14BA21D-C02B-4AE3-9D33-33BE22035DB7}" type="slidenum">
              <a:rPr lang="fr-FR" sz="1200">
                <a:solidFill>
                  <a:schemeClr val="tx1">
                    <a:tint val="75000"/>
                  </a:schemeClr>
                </a:solidFill>
                <a:latin typeface="+mn-lt"/>
                <a:cs typeface="+mn-cs"/>
              </a:rPr>
              <a:pPr algn="r" fontAlgn="auto">
                <a:spcBef>
                  <a:spcPts val="0"/>
                </a:spcBef>
                <a:spcAft>
                  <a:spcPts val="0"/>
                </a:spcAft>
                <a:defRPr/>
              </a:pPr>
              <a:t>2</a:t>
            </a:fld>
            <a:endParaRPr lang="fr-FR" sz="1200">
              <a:solidFill>
                <a:schemeClr val="tx1">
                  <a:tint val="75000"/>
                </a:schemeClr>
              </a:solidFill>
              <a:latin typeface="+mn-lt"/>
              <a:cs typeface="+mn-cs"/>
            </a:endParaRPr>
          </a:p>
        </p:txBody>
      </p:sp>
      <p:sp>
        <p:nvSpPr>
          <p:cNvPr id="3077" name="Sous-titre 2"/>
          <p:cNvSpPr>
            <a:spLocks/>
          </p:cNvSpPr>
          <p:nvPr/>
        </p:nvSpPr>
        <p:spPr bwMode="auto">
          <a:xfrm>
            <a:off x="1806575" y="6237288"/>
            <a:ext cx="5429250" cy="406400"/>
          </a:xfrm>
          <a:prstGeom prst="rect">
            <a:avLst/>
          </a:prstGeom>
          <a:noFill/>
          <a:ln w="9525">
            <a:solidFill>
              <a:schemeClr val="accent1"/>
            </a:solidFill>
            <a:miter lim="800000"/>
            <a:headEnd/>
            <a:tailEnd/>
          </a:ln>
        </p:spPr>
        <p:txBody>
          <a:bodyPr/>
          <a:lstStyle/>
          <a:p>
            <a:pPr algn="ctr">
              <a:lnSpc>
                <a:spcPct val="80000"/>
              </a:lnSpc>
              <a:spcBef>
                <a:spcPct val="20000"/>
              </a:spcBef>
              <a:buFont typeface="Arial" charset="0"/>
              <a:buNone/>
            </a:pPr>
            <a:r>
              <a:rPr lang="fr-FR" sz="1700" b="1" i="1">
                <a:solidFill>
                  <a:srgbClr val="898989"/>
                </a:solidFill>
                <a:latin typeface="Calibri" pitchFamily="34" charset="0"/>
              </a:rPr>
              <a:t>http://www.versaillesenvironnementinitiative.fr</a:t>
            </a:r>
            <a:r>
              <a:rPr lang="fr-FR" sz="2500" b="1" i="1">
                <a:solidFill>
                  <a:srgbClr val="898989"/>
                </a:solidFill>
                <a:latin typeface="Calibri" pitchFamily="34" charset="0"/>
              </a:rPr>
              <a:t>/</a:t>
            </a:r>
            <a:endParaRPr lang="fr-FR" sz="2500">
              <a:solidFill>
                <a:srgbClr val="898989"/>
              </a:solidFill>
              <a:latin typeface="Calibri" pitchFamily="34" charset="0"/>
            </a:endParaRPr>
          </a:p>
          <a:p>
            <a:pPr algn="ctr">
              <a:lnSpc>
                <a:spcPct val="80000"/>
              </a:lnSpc>
              <a:spcBef>
                <a:spcPct val="20000"/>
              </a:spcBef>
              <a:buFont typeface="Arial" charset="0"/>
              <a:buNone/>
            </a:pPr>
            <a:endParaRPr lang="fr-FR" sz="2500">
              <a:solidFill>
                <a:srgbClr val="898989"/>
              </a:solidFill>
              <a:latin typeface="Calibri" pitchFamily="34" charset="0"/>
            </a:endParaRPr>
          </a:p>
        </p:txBody>
      </p:sp>
      <p:pic>
        <p:nvPicPr>
          <p:cNvPr id="3078" name="Image 4"/>
          <p:cNvPicPr>
            <a:picLocks noChangeAspect="1"/>
          </p:cNvPicPr>
          <p:nvPr/>
        </p:nvPicPr>
        <p:blipFill>
          <a:blip r:embed="rId2" cstate="print"/>
          <a:srcRect/>
          <a:stretch>
            <a:fillRect/>
          </a:stretch>
        </p:blipFill>
        <p:spPr bwMode="auto">
          <a:xfrm>
            <a:off x="7451725" y="5949950"/>
            <a:ext cx="1368425" cy="64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21507"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21508" name="Titre 1"/>
          <p:cNvSpPr>
            <a:spLocks/>
          </p:cNvSpPr>
          <p:nvPr/>
        </p:nvSpPr>
        <p:spPr bwMode="auto">
          <a:xfrm>
            <a:off x="0" y="274638"/>
            <a:ext cx="9144000" cy="1143000"/>
          </a:xfrm>
          <a:prstGeom prst="rect">
            <a:avLst/>
          </a:prstGeom>
          <a:noFill/>
          <a:ln w="9525">
            <a:noFill/>
            <a:miter lim="800000"/>
            <a:headEnd/>
            <a:tailEnd/>
          </a:ln>
        </p:spPr>
        <p:txBody>
          <a:bodyPr anchor="ctr"/>
          <a:lstStyle/>
          <a:p>
            <a:pPr algn="ctr" eaLnBrk="0" hangingPunct="0"/>
            <a:r>
              <a:rPr lang="fr-FR" sz="3200">
                <a:latin typeface="Calibri" pitchFamily="34" charset="0"/>
              </a:rPr>
              <a:t>Energie et patrimoine à Versailles</a:t>
            </a:r>
          </a:p>
        </p:txBody>
      </p:sp>
      <p:sp>
        <p:nvSpPr>
          <p:cNvPr id="21509" name="ZoneTexte 10"/>
          <p:cNvSpPr txBox="1">
            <a:spLocks noChangeArrowheads="1"/>
          </p:cNvSpPr>
          <p:nvPr/>
        </p:nvSpPr>
        <p:spPr bwMode="auto">
          <a:xfrm>
            <a:off x="0" y="6127750"/>
            <a:ext cx="9144000" cy="396875"/>
          </a:xfrm>
          <a:prstGeom prst="rect">
            <a:avLst/>
          </a:prstGeom>
          <a:noFill/>
          <a:ln w="9525">
            <a:noFill/>
            <a:miter lim="800000"/>
            <a:headEnd/>
            <a:tailEnd/>
          </a:ln>
        </p:spPr>
        <p:txBody>
          <a:bodyPr>
            <a:spAutoFit/>
          </a:bodyPr>
          <a:lstStyle/>
          <a:p>
            <a:pPr algn="ctr"/>
            <a:r>
              <a:rPr lang="fr-FR" sz="2000">
                <a:latin typeface="Calibri" pitchFamily="34" charset="0"/>
              </a:rPr>
              <a:t>Résidence de la Fresque-Versailles Habitat</a:t>
            </a:r>
          </a:p>
        </p:txBody>
      </p:sp>
      <p:sp>
        <p:nvSpPr>
          <p:cNvPr id="21510" name="Rectangle 9"/>
          <p:cNvSpPr>
            <a:spLocks noChangeArrowheads="1"/>
          </p:cNvSpPr>
          <p:nvPr/>
        </p:nvSpPr>
        <p:spPr bwMode="auto">
          <a:xfrm>
            <a:off x="5648325" y="3505200"/>
            <a:ext cx="247650" cy="366713"/>
          </a:xfrm>
          <a:prstGeom prst="rect">
            <a:avLst/>
          </a:prstGeom>
          <a:noFill/>
          <a:ln w="9525">
            <a:noFill/>
            <a:miter lim="800000"/>
            <a:headEnd/>
            <a:tailEnd/>
          </a:ln>
        </p:spPr>
        <p:txBody>
          <a:bodyPr wrap="none">
            <a:spAutoFit/>
          </a:bodyPr>
          <a:lstStyle/>
          <a:p>
            <a:r>
              <a:rPr lang="fr-FR"/>
              <a:t> </a:t>
            </a:r>
          </a:p>
        </p:txBody>
      </p:sp>
      <p:pic>
        <p:nvPicPr>
          <p:cNvPr id="21511" name="Image 1"/>
          <p:cNvPicPr>
            <a:picLocks noChangeAspect="1"/>
          </p:cNvPicPr>
          <p:nvPr/>
        </p:nvPicPr>
        <p:blipFill>
          <a:blip r:embed="rId4" cstate="print"/>
          <a:srcRect/>
          <a:stretch>
            <a:fillRect/>
          </a:stretch>
        </p:blipFill>
        <p:spPr bwMode="auto">
          <a:xfrm>
            <a:off x="1214438" y="1417638"/>
            <a:ext cx="6742112" cy="448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22531"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22532" name="Titre 1"/>
          <p:cNvSpPr>
            <a:spLocks/>
          </p:cNvSpPr>
          <p:nvPr/>
        </p:nvSpPr>
        <p:spPr bwMode="auto">
          <a:xfrm>
            <a:off x="0" y="274638"/>
            <a:ext cx="9144000" cy="1143000"/>
          </a:xfrm>
          <a:prstGeom prst="rect">
            <a:avLst/>
          </a:prstGeom>
          <a:noFill/>
          <a:ln w="9525">
            <a:noFill/>
            <a:miter lim="800000"/>
            <a:headEnd/>
            <a:tailEnd/>
          </a:ln>
        </p:spPr>
        <p:txBody>
          <a:bodyPr anchor="ctr"/>
          <a:lstStyle/>
          <a:p>
            <a:pPr algn="ctr" eaLnBrk="0" hangingPunct="0"/>
            <a:r>
              <a:rPr lang="fr-FR" sz="3200">
                <a:latin typeface="Calibri" pitchFamily="34" charset="0"/>
              </a:rPr>
              <a:t>Energie et patrimoine à Versailles</a:t>
            </a:r>
          </a:p>
        </p:txBody>
      </p:sp>
      <p:sp>
        <p:nvSpPr>
          <p:cNvPr id="22533" name="ZoneTexte 10"/>
          <p:cNvSpPr txBox="1">
            <a:spLocks noChangeArrowheads="1"/>
          </p:cNvSpPr>
          <p:nvPr/>
        </p:nvSpPr>
        <p:spPr bwMode="auto">
          <a:xfrm>
            <a:off x="0" y="6127750"/>
            <a:ext cx="9144000" cy="366713"/>
          </a:xfrm>
          <a:prstGeom prst="rect">
            <a:avLst/>
          </a:prstGeom>
          <a:noFill/>
          <a:ln w="9525">
            <a:noFill/>
            <a:miter lim="800000"/>
            <a:headEnd/>
            <a:tailEnd/>
          </a:ln>
        </p:spPr>
        <p:txBody>
          <a:bodyPr>
            <a:spAutoFit/>
          </a:bodyPr>
          <a:lstStyle/>
          <a:p>
            <a:pPr algn="ctr"/>
            <a:r>
              <a:rPr lang="fr-FR"/>
              <a:t>Résidence de la Fresque-Versailles Habitat</a:t>
            </a:r>
          </a:p>
        </p:txBody>
      </p:sp>
      <p:sp>
        <p:nvSpPr>
          <p:cNvPr id="22534" name="Rectangle 6"/>
          <p:cNvSpPr>
            <a:spLocks noChangeArrowheads="1"/>
          </p:cNvSpPr>
          <p:nvPr/>
        </p:nvSpPr>
        <p:spPr bwMode="auto">
          <a:xfrm>
            <a:off x="5648325" y="3505200"/>
            <a:ext cx="247650" cy="366713"/>
          </a:xfrm>
          <a:prstGeom prst="rect">
            <a:avLst/>
          </a:prstGeom>
          <a:noFill/>
          <a:ln w="9525">
            <a:noFill/>
            <a:miter lim="800000"/>
            <a:headEnd/>
            <a:tailEnd/>
          </a:ln>
        </p:spPr>
        <p:txBody>
          <a:bodyPr wrap="none">
            <a:spAutoFit/>
          </a:bodyPr>
          <a:lstStyle/>
          <a:p>
            <a:r>
              <a:rPr lang="fr-FR"/>
              <a:t> </a:t>
            </a:r>
          </a:p>
        </p:txBody>
      </p:sp>
      <p:pic>
        <p:nvPicPr>
          <p:cNvPr id="22535" name="Image 1"/>
          <p:cNvPicPr>
            <a:picLocks noChangeAspect="1"/>
          </p:cNvPicPr>
          <p:nvPr/>
        </p:nvPicPr>
        <p:blipFill>
          <a:blip r:embed="rId4" cstate="print"/>
          <a:srcRect/>
          <a:stretch>
            <a:fillRect/>
          </a:stretch>
        </p:blipFill>
        <p:spPr bwMode="auto">
          <a:xfrm>
            <a:off x="260350" y="1841500"/>
            <a:ext cx="5619750" cy="4279900"/>
          </a:xfrm>
          <a:prstGeom prst="rect">
            <a:avLst/>
          </a:prstGeom>
          <a:noFill/>
          <a:ln w="9525">
            <a:noFill/>
            <a:miter lim="800000"/>
            <a:headEnd/>
            <a:tailEnd/>
          </a:ln>
        </p:spPr>
      </p:pic>
      <p:pic>
        <p:nvPicPr>
          <p:cNvPr id="22536" name="Image 2"/>
          <p:cNvPicPr>
            <a:picLocks noChangeAspect="1"/>
          </p:cNvPicPr>
          <p:nvPr/>
        </p:nvPicPr>
        <p:blipFill>
          <a:blip r:embed="rId5" cstate="print"/>
          <a:srcRect/>
          <a:stretch>
            <a:fillRect/>
          </a:stretch>
        </p:blipFill>
        <p:spPr bwMode="auto">
          <a:xfrm>
            <a:off x="5849938" y="1731963"/>
            <a:ext cx="3248025" cy="2132012"/>
          </a:xfrm>
          <a:prstGeom prst="rect">
            <a:avLst/>
          </a:prstGeom>
          <a:noFill/>
          <a:ln w="9525">
            <a:noFill/>
            <a:miter lim="800000"/>
            <a:headEnd/>
            <a:tailEnd/>
          </a:ln>
        </p:spPr>
      </p:pic>
      <p:pic>
        <p:nvPicPr>
          <p:cNvPr id="22537" name="Image 3"/>
          <p:cNvPicPr>
            <a:picLocks noChangeAspect="1"/>
          </p:cNvPicPr>
          <p:nvPr/>
        </p:nvPicPr>
        <p:blipFill>
          <a:blip r:embed="rId6" cstate="print"/>
          <a:srcRect/>
          <a:stretch>
            <a:fillRect/>
          </a:stretch>
        </p:blipFill>
        <p:spPr bwMode="auto">
          <a:xfrm>
            <a:off x="5895975" y="3871913"/>
            <a:ext cx="3155950" cy="226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C273D79-7840-4847-9459-BA127C46AF0D}" type="slidenum">
              <a:rPr lang="fr-FR" sz="1200">
                <a:solidFill>
                  <a:schemeClr val="tx1">
                    <a:tint val="75000"/>
                  </a:schemeClr>
                </a:solidFill>
                <a:latin typeface="+mn-lt"/>
                <a:cs typeface="+mn-cs"/>
              </a:rPr>
              <a:pPr algn="r" fontAlgn="auto">
                <a:spcBef>
                  <a:spcPts val="0"/>
                </a:spcBef>
                <a:spcAft>
                  <a:spcPts val="0"/>
                </a:spcAft>
                <a:defRPr/>
              </a:pPr>
              <a:t>22</a:t>
            </a:fld>
            <a:endParaRPr lang="fr-FR" sz="1200" dirty="0">
              <a:solidFill>
                <a:schemeClr val="tx1">
                  <a:tint val="75000"/>
                </a:schemeClr>
              </a:solidFill>
              <a:latin typeface="+mn-lt"/>
              <a:cs typeface="+mn-cs"/>
            </a:endParaRPr>
          </a:p>
        </p:txBody>
      </p:sp>
      <p:sp>
        <p:nvSpPr>
          <p:cNvPr id="23555" name="Titre 1"/>
          <p:cNvSpPr>
            <a:spLocks noGrp="1"/>
          </p:cNvSpPr>
          <p:nvPr>
            <p:ph type="title" idx="4294967295"/>
          </p:nvPr>
        </p:nvSpPr>
        <p:spPr>
          <a:xfrm>
            <a:off x="827088" y="463550"/>
            <a:ext cx="8064500" cy="804863"/>
          </a:xfrm>
        </p:spPr>
        <p:txBody>
          <a:bodyPr/>
          <a:lstStyle/>
          <a:p>
            <a:r>
              <a:rPr lang="fr-FR" sz="2800" smtClean="0"/>
              <a:t>Energie et patrimoine à Versailles</a:t>
            </a:r>
            <a:br>
              <a:rPr lang="fr-FR" sz="2800" smtClean="0"/>
            </a:br>
            <a:r>
              <a:rPr lang="fr-FR" sz="2800" smtClean="0"/>
              <a:t>le chauffage collectif urbain :progrès et intérêt</a:t>
            </a:r>
          </a:p>
        </p:txBody>
      </p:sp>
      <p:sp>
        <p:nvSpPr>
          <p:cNvPr id="23556" name="Espace réservé du contenu 2"/>
          <p:cNvSpPr>
            <a:spLocks noGrp="1"/>
          </p:cNvSpPr>
          <p:nvPr>
            <p:ph sz="half" idx="4294967295"/>
          </p:nvPr>
        </p:nvSpPr>
        <p:spPr>
          <a:xfrm>
            <a:off x="107950" y="1484313"/>
            <a:ext cx="4325938" cy="5297487"/>
          </a:xfrm>
        </p:spPr>
        <p:txBody>
          <a:bodyPr>
            <a:spAutoFit/>
          </a:bodyPr>
          <a:lstStyle/>
          <a:p>
            <a:pPr>
              <a:lnSpc>
                <a:spcPct val="80000"/>
              </a:lnSpc>
            </a:pPr>
            <a:r>
              <a:rPr lang="fr-FR" sz="1900" b="1" smtClean="0"/>
              <a:t>Versailles : 1969-2015</a:t>
            </a:r>
          </a:p>
          <a:p>
            <a:pPr>
              <a:lnSpc>
                <a:spcPct val="80000"/>
              </a:lnSpc>
            </a:pPr>
            <a:r>
              <a:rPr lang="fr-FR" sz="1900" smtClean="0"/>
              <a:t>Création date des années des grands projets, chauffage des bâtiments publics et Satory</a:t>
            </a:r>
          </a:p>
          <a:p>
            <a:pPr>
              <a:lnSpc>
                <a:spcPct val="80000"/>
              </a:lnSpc>
            </a:pPr>
            <a:r>
              <a:rPr lang="fr-FR" sz="1900" smtClean="0"/>
              <a:t>Réseau acier de 22 km, eau à 170°C</a:t>
            </a:r>
          </a:p>
          <a:p>
            <a:pPr>
              <a:lnSpc>
                <a:spcPct val="80000"/>
              </a:lnSpc>
            </a:pPr>
            <a:r>
              <a:rPr lang="fr-FR" sz="1900" smtClean="0"/>
              <a:t>Fuel, puis charbon, puis </a:t>
            </a:r>
            <a:r>
              <a:rPr lang="fr-FR" sz="1900" b="1" smtClean="0"/>
              <a:t>rénovation </a:t>
            </a:r>
            <a:r>
              <a:rPr lang="fr-FR" sz="1900" smtClean="0"/>
              <a:t>(6M€) en </a:t>
            </a:r>
            <a:r>
              <a:rPr lang="fr-FR" sz="1900" b="1" smtClean="0"/>
              <a:t>2011 : </a:t>
            </a:r>
            <a:r>
              <a:rPr lang="fr-FR" sz="1900" smtClean="0"/>
              <a:t>gaz et cogénération, Prix du MW.h passé de 100€ à </a:t>
            </a:r>
            <a:r>
              <a:rPr lang="fr-FR" sz="1900" b="1" smtClean="0"/>
              <a:t>60€</a:t>
            </a:r>
          </a:p>
          <a:p>
            <a:pPr>
              <a:lnSpc>
                <a:spcPct val="80000"/>
              </a:lnSpc>
            </a:pPr>
            <a:endParaRPr lang="fr-FR" sz="1900" smtClean="0"/>
          </a:p>
          <a:p>
            <a:pPr>
              <a:lnSpc>
                <a:spcPct val="80000"/>
              </a:lnSpc>
            </a:pPr>
            <a:r>
              <a:rPr lang="fr-FR" sz="1900" b="1" smtClean="0"/>
              <a:t>Puissance de 58 MW utilisés pour un potentiel de 82,3 MW installé.</a:t>
            </a:r>
          </a:p>
          <a:p>
            <a:pPr>
              <a:lnSpc>
                <a:spcPct val="80000"/>
              </a:lnSpc>
            </a:pPr>
            <a:endParaRPr lang="fr-FR" sz="1900" smtClean="0"/>
          </a:p>
          <a:p>
            <a:pPr>
              <a:lnSpc>
                <a:spcPct val="80000"/>
              </a:lnSpc>
            </a:pPr>
            <a:r>
              <a:rPr lang="fr-FR" sz="1900" b="1" smtClean="0">
                <a:solidFill>
                  <a:srgbClr val="C00000"/>
                </a:solidFill>
              </a:rPr>
              <a:t>Avantages </a:t>
            </a:r>
            <a:r>
              <a:rPr lang="fr-FR" sz="1900" smtClean="0">
                <a:solidFill>
                  <a:srgbClr val="C00000"/>
                </a:solidFill>
              </a:rPr>
              <a:t>: Performance collective avec  des normes de pollution sévères. Faible encombrement coté habitant.</a:t>
            </a:r>
          </a:p>
          <a:p>
            <a:pPr>
              <a:lnSpc>
                <a:spcPct val="80000"/>
              </a:lnSpc>
            </a:pPr>
            <a:r>
              <a:rPr lang="fr-FR" sz="1900" b="1" smtClean="0">
                <a:solidFill>
                  <a:srgbClr val="C00000"/>
                </a:solidFill>
              </a:rPr>
              <a:t>Limites : </a:t>
            </a:r>
            <a:r>
              <a:rPr lang="fr-FR" sz="1900" smtClean="0">
                <a:solidFill>
                  <a:srgbClr val="C00000"/>
                </a:solidFill>
              </a:rPr>
              <a:t>Réservé au collectif  de plus de 10 appartements. Coût 10 000€ par branchement.</a:t>
            </a:r>
          </a:p>
          <a:p>
            <a:pPr>
              <a:lnSpc>
                <a:spcPct val="80000"/>
              </a:lnSpc>
            </a:pPr>
            <a:r>
              <a:rPr lang="fr-FR" sz="1900" smtClean="0">
                <a:solidFill>
                  <a:srgbClr val="C00000"/>
                </a:solidFill>
              </a:rPr>
              <a:t>Réseau en mauvais état par endroit, à réparer par points cibles prioritaires</a:t>
            </a:r>
            <a:endParaRPr lang="fr-FR" sz="2200" smtClean="0"/>
          </a:p>
        </p:txBody>
      </p:sp>
      <p:sp>
        <p:nvSpPr>
          <p:cNvPr id="32774" name="ZoneTexte 8"/>
          <p:cNvSpPr txBox="1">
            <a:spLocks noChangeArrowheads="1"/>
          </p:cNvSpPr>
          <p:nvPr/>
        </p:nvSpPr>
        <p:spPr bwMode="auto">
          <a:xfrm>
            <a:off x="4643438" y="4540250"/>
            <a:ext cx="4249737" cy="1625600"/>
          </a:xfrm>
          <a:prstGeom prst="rect">
            <a:avLst/>
          </a:prstGeom>
          <a:noFill/>
          <a:ln w="9525">
            <a:solidFill>
              <a:srgbClr val="FF0000"/>
            </a:solidFill>
            <a:miter lim="800000"/>
            <a:headEnd/>
            <a:tailEnd/>
          </a:ln>
        </p:spPr>
        <p:txBody>
          <a:bodyPr>
            <a:spAutoFit/>
          </a:bodyPr>
          <a:lstStyle/>
          <a:p>
            <a:pPr fontAlgn="auto">
              <a:spcBef>
                <a:spcPts val="0"/>
              </a:spcBef>
              <a:spcAft>
                <a:spcPts val="0"/>
              </a:spcAft>
              <a:defRPr/>
            </a:pPr>
            <a:r>
              <a:rPr lang="fr-FR" sz="2000" b="1" i="1" dirty="0">
                <a:solidFill>
                  <a:srgbClr val="C00000"/>
                </a:solidFill>
                <a:latin typeface="Calibri" pitchFamily="34" charset="0"/>
                <a:cs typeface="+mn-cs"/>
              </a:rPr>
              <a:t>Aujourd’hui ce type de solution</a:t>
            </a:r>
            <a:r>
              <a:rPr lang="fr-FR" sz="2000" i="1" dirty="0">
                <a:solidFill>
                  <a:srgbClr val="C00000"/>
                </a:solidFill>
                <a:latin typeface="Calibri" pitchFamily="34" charset="0"/>
                <a:cs typeface="+mn-cs"/>
              </a:rPr>
              <a:t>?</a:t>
            </a:r>
          </a:p>
          <a:p>
            <a:pPr fontAlgn="auto">
              <a:spcBef>
                <a:spcPts val="0"/>
              </a:spcBef>
              <a:spcAft>
                <a:spcPts val="0"/>
              </a:spcAft>
              <a:defRPr/>
            </a:pPr>
            <a:endParaRPr lang="fr-FR" sz="2000" i="1" dirty="0">
              <a:solidFill>
                <a:srgbClr val="C00000"/>
              </a:solidFill>
              <a:latin typeface="Calibri" pitchFamily="34" charset="0"/>
              <a:cs typeface="+mn-cs"/>
            </a:endParaRPr>
          </a:p>
          <a:p>
            <a:pPr marL="342900" indent="-342900" fontAlgn="auto">
              <a:spcBef>
                <a:spcPts val="0"/>
              </a:spcBef>
              <a:spcAft>
                <a:spcPts val="0"/>
              </a:spcAft>
              <a:buFont typeface="Arial" panose="020B0604020202020204" pitchFamily="34" charset="0"/>
              <a:buChar char="•"/>
              <a:defRPr/>
            </a:pPr>
            <a:r>
              <a:rPr lang="fr-FR" sz="2000" i="1" dirty="0">
                <a:solidFill>
                  <a:srgbClr val="C00000"/>
                </a:solidFill>
                <a:latin typeface="Calibri" pitchFamily="34" charset="0"/>
                <a:cs typeface="+mn-cs"/>
              </a:rPr>
              <a:t>Coût création : 12 M€</a:t>
            </a:r>
          </a:p>
          <a:p>
            <a:pPr marL="342900" indent="-342900" fontAlgn="auto">
              <a:spcBef>
                <a:spcPts val="0"/>
              </a:spcBef>
              <a:spcAft>
                <a:spcPts val="0"/>
              </a:spcAft>
              <a:buFont typeface="Arial" panose="020B0604020202020204" pitchFamily="34" charset="0"/>
              <a:buChar char="•"/>
              <a:defRPr/>
            </a:pPr>
            <a:r>
              <a:rPr lang="fr-FR" sz="2000" i="1" dirty="0">
                <a:solidFill>
                  <a:srgbClr val="C00000"/>
                </a:solidFill>
                <a:latin typeface="Calibri" pitchFamily="34" charset="0"/>
                <a:cs typeface="+mn-cs"/>
              </a:rPr>
              <a:t>Problèmes d’investissement lourd dans un marché d’énergie instable. </a:t>
            </a:r>
          </a:p>
        </p:txBody>
      </p:sp>
      <p:pic>
        <p:nvPicPr>
          <p:cNvPr id="23558"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23559"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23560" name="Picture 2" descr="C:\Anne\ASVEI\Exposés-debats_etPPT\energie-Patrimoine\publication\slide22_chaufferie_redu.JPG"/>
          <p:cNvPicPr>
            <a:picLocks noChangeAspect="1" noChangeArrowheads="1"/>
          </p:cNvPicPr>
          <p:nvPr/>
        </p:nvPicPr>
        <p:blipFill>
          <a:blip r:embed="rId4" cstate="print"/>
          <a:srcRect/>
          <a:stretch>
            <a:fillRect/>
          </a:stretch>
        </p:blipFill>
        <p:spPr bwMode="auto">
          <a:xfrm>
            <a:off x="4643438" y="1411288"/>
            <a:ext cx="4043362" cy="294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CF4AAFE-F8C1-4E7E-930B-615D484C3872}" type="slidenum">
              <a:rPr lang="fr-FR" sz="1200">
                <a:solidFill>
                  <a:schemeClr val="tx1">
                    <a:tint val="75000"/>
                  </a:schemeClr>
                </a:solidFill>
                <a:latin typeface="+mn-lt"/>
                <a:cs typeface="+mn-cs"/>
              </a:rPr>
              <a:pPr algn="r" fontAlgn="auto">
                <a:spcBef>
                  <a:spcPts val="0"/>
                </a:spcBef>
                <a:spcAft>
                  <a:spcPts val="0"/>
                </a:spcAft>
                <a:defRPr/>
              </a:pPr>
              <a:t>23</a:t>
            </a:fld>
            <a:endParaRPr lang="fr-FR" sz="1200">
              <a:solidFill>
                <a:schemeClr val="tx1">
                  <a:tint val="75000"/>
                </a:schemeClr>
              </a:solidFill>
              <a:latin typeface="+mn-lt"/>
              <a:cs typeface="+mn-cs"/>
            </a:endParaRPr>
          </a:p>
        </p:txBody>
      </p:sp>
      <p:sp>
        <p:nvSpPr>
          <p:cNvPr id="24579" name="Titre 1"/>
          <p:cNvSpPr>
            <a:spLocks noGrp="1"/>
          </p:cNvSpPr>
          <p:nvPr>
            <p:ph type="title" idx="4294967295"/>
          </p:nvPr>
        </p:nvSpPr>
        <p:spPr>
          <a:xfrm>
            <a:off x="519113" y="115888"/>
            <a:ext cx="8229600" cy="1143000"/>
          </a:xfrm>
        </p:spPr>
        <p:txBody>
          <a:bodyPr/>
          <a:lstStyle/>
          <a:p>
            <a:r>
              <a:rPr lang="fr-FR" sz="3200" smtClean="0"/>
              <a:t>Energie et patrimoine à Versailles</a:t>
            </a:r>
            <a:br>
              <a:rPr lang="fr-FR" sz="3200" smtClean="0"/>
            </a:br>
            <a:r>
              <a:rPr lang="fr-FR" sz="3200" smtClean="0"/>
              <a:t>l’éclairage public … et ses progrès</a:t>
            </a:r>
          </a:p>
        </p:txBody>
      </p:sp>
      <p:sp>
        <p:nvSpPr>
          <p:cNvPr id="24580" name="Espace réservé du contenu 2"/>
          <p:cNvSpPr>
            <a:spLocks noGrp="1"/>
          </p:cNvSpPr>
          <p:nvPr>
            <p:ph sz="half" idx="4294967295"/>
          </p:nvPr>
        </p:nvSpPr>
        <p:spPr>
          <a:xfrm>
            <a:off x="158750" y="1125538"/>
            <a:ext cx="5222875" cy="3094037"/>
          </a:xfrm>
        </p:spPr>
        <p:txBody>
          <a:bodyPr/>
          <a:lstStyle/>
          <a:p>
            <a:pPr marL="0" indent="0">
              <a:lnSpc>
                <a:spcPct val="80000"/>
              </a:lnSpc>
              <a:buFont typeface="Arial" charset="0"/>
              <a:buNone/>
            </a:pPr>
            <a:r>
              <a:rPr lang="fr-FR" sz="1700" smtClean="0"/>
              <a:t>Eclairer, ce n’est pas une obligation</a:t>
            </a:r>
            <a:r>
              <a:rPr lang="fr-FR" sz="1700" b="1" smtClean="0"/>
              <a:t>.</a:t>
            </a:r>
          </a:p>
          <a:p>
            <a:pPr marL="0" indent="0">
              <a:lnSpc>
                <a:spcPct val="80000"/>
              </a:lnSpc>
              <a:buFont typeface="Arial" charset="0"/>
              <a:buNone/>
            </a:pPr>
            <a:endParaRPr lang="fr-FR" sz="1700" smtClean="0"/>
          </a:p>
          <a:p>
            <a:pPr marL="0" indent="0">
              <a:lnSpc>
                <a:spcPct val="80000"/>
              </a:lnSpc>
              <a:buFont typeface="Arial" charset="0"/>
              <a:buNone/>
            </a:pPr>
            <a:r>
              <a:rPr lang="fr-FR" sz="1700" smtClean="0"/>
              <a:t>Versailles 2015 : </a:t>
            </a:r>
            <a:r>
              <a:rPr lang="fr-FR" sz="1700" b="1" smtClean="0"/>
              <a:t>5500 points</a:t>
            </a:r>
            <a:r>
              <a:rPr lang="fr-FR" sz="1700" smtClean="0"/>
              <a:t>, densité &lt;  moyenne</a:t>
            </a:r>
          </a:p>
          <a:p>
            <a:pPr marL="0" indent="0">
              <a:lnSpc>
                <a:spcPct val="80000"/>
              </a:lnSpc>
              <a:buFont typeface="Arial" charset="0"/>
              <a:buNone/>
            </a:pPr>
            <a:r>
              <a:rPr lang="fr-FR" sz="1700" smtClean="0"/>
              <a:t>Contraintes :  Modèles différents selon les lieux (fonctionnels ou style)</a:t>
            </a:r>
            <a:br>
              <a:rPr lang="fr-FR" sz="1700" smtClean="0"/>
            </a:br>
            <a:r>
              <a:rPr lang="fr-FR" sz="1700" smtClean="0"/>
              <a:t>Sur pied ou façades =&gt; Réactions des habitants</a:t>
            </a:r>
          </a:p>
          <a:p>
            <a:pPr marL="0" indent="0">
              <a:lnSpc>
                <a:spcPct val="80000"/>
              </a:lnSpc>
              <a:buFont typeface="Arial" charset="0"/>
              <a:buNone/>
            </a:pPr>
            <a:endParaRPr lang="fr-FR" sz="1700" smtClean="0"/>
          </a:p>
          <a:p>
            <a:pPr marL="0" indent="0">
              <a:lnSpc>
                <a:spcPct val="80000"/>
              </a:lnSpc>
              <a:buFont typeface="Arial" charset="0"/>
              <a:buNone/>
            </a:pPr>
            <a:r>
              <a:rPr lang="fr-FR" sz="1700" smtClean="0"/>
              <a:t>Coût = Energie : </a:t>
            </a:r>
            <a:r>
              <a:rPr lang="fr-FR" sz="1700" b="1" smtClean="0"/>
              <a:t>400.000 €/an  (¼ facture énergétique annuelle de la Ville)</a:t>
            </a:r>
          </a:p>
          <a:p>
            <a:pPr marL="0" indent="0">
              <a:lnSpc>
                <a:spcPct val="80000"/>
              </a:lnSpc>
              <a:buFont typeface="Arial" charset="0"/>
              <a:buNone/>
            </a:pPr>
            <a:r>
              <a:rPr lang="fr-FR" sz="1700" smtClean="0"/>
              <a:t>        + Maintenance : 300.000€/an</a:t>
            </a:r>
          </a:p>
          <a:p>
            <a:pPr marL="0" indent="0">
              <a:lnSpc>
                <a:spcPct val="80000"/>
              </a:lnSpc>
              <a:buFont typeface="Arial" charset="0"/>
              <a:buNone/>
            </a:pPr>
            <a:r>
              <a:rPr lang="fr-FR" sz="1700" smtClean="0"/>
              <a:t>        + Surveillance des hommes : 2 nuits par semaine</a:t>
            </a:r>
          </a:p>
        </p:txBody>
      </p:sp>
      <p:sp>
        <p:nvSpPr>
          <p:cNvPr id="24581" name="Espace réservé du contenu 3"/>
          <p:cNvSpPr>
            <a:spLocks noGrp="1"/>
          </p:cNvSpPr>
          <p:nvPr>
            <p:ph sz="half" idx="4294967295"/>
          </p:nvPr>
        </p:nvSpPr>
        <p:spPr>
          <a:xfrm>
            <a:off x="4716463" y="1268413"/>
            <a:ext cx="4176712" cy="3384550"/>
          </a:xfrm>
        </p:spPr>
        <p:txBody>
          <a:bodyPr/>
          <a:lstStyle/>
          <a:p>
            <a:endParaRPr lang="fr-FR" sz="2800" smtClean="0"/>
          </a:p>
          <a:p>
            <a:endParaRPr lang="fr-FR" sz="2800" smtClean="0"/>
          </a:p>
        </p:txBody>
      </p:sp>
      <p:sp>
        <p:nvSpPr>
          <p:cNvPr id="24582" name="ZoneTexte 5"/>
          <p:cNvSpPr txBox="1">
            <a:spLocks noChangeArrowheads="1"/>
          </p:cNvSpPr>
          <p:nvPr/>
        </p:nvSpPr>
        <p:spPr bwMode="auto">
          <a:xfrm>
            <a:off x="1933575" y="3860800"/>
            <a:ext cx="6959600" cy="2862263"/>
          </a:xfrm>
          <a:prstGeom prst="rect">
            <a:avLst/>
          </a:prstGeom>
          <a:noFill/>
          <a:ln w="9525">
            <a:noFill/>
            <a:miter lim="800000"/>
            <a:headEnd/>
            <a:tailEnd/>
          </a:ln>
        </p:spPr>
        <p:txBody>
          <a:bodyPr>
            <a:spAutoFit/>
          </a:bodyPr>
          <a:lstStyle/>
          <a:p>
            <a:r>
              <a:rPr lang="fr-FR" sz="2000" b="1">
                <a:solidFill>
                  <a:srgbClr val="C00000"/>
                </a:solidFill>
                <a:latin typeface="Calibri" pitchFamily="34" charset="0"/>
              </a:rPr>
              <a:t>Les progrès depuis  10 ans</a:t>
            </a:r>
          </a:p>
          <a:p>
            <a:r>
              <a:rPr lang="fr-FR" sz="2000">
                <a:solidFill>
                  <a:srgbClr val="C00000"/>
                </a:solidFill>
                <a:latin typeface="Calibri" pitchFamily="34" charset="0"/>
              </a:rPr>
              <a:t>Moins 20% de puissance installée, </a:t>
            </a:r>
            <a:r>
              <a:rPr lang="fr-FR" sz="2000" b="1">
                <a:solidFill>
                  <a:srgbClr val="C00000"/>
                </a:solidFill>
                <a:latin typeface="Calibri" pitchFamily="34" charset="0"/>
              </a:rPr>
              <a:t>2400 points traités </a:t>
            </a:r>
          </a:p>
          <a:p>
            <a:endParaRPr lang="fr-FR" sz="2000">
              <a:solidFill>
                <a:srgbClr val="C00000"/>
              </a:solidFill>
              <a:latin typeface="Calibri" pitchFamily="34" charset="0"/>
            </a:endParaRPr>
          </a:p>
          <a:p>
            <a:r>
              <a:rPr lang="fr-FR" sz="2000" b="1">
                <a:solidFill>
                  <a:srgbClr val="C00000"/>
                </a:solidFill>
                <a:latin typeface="Calibri" pitchFamily="34" charset="0"/>
              </a:rPr>
              <a:t>Comment </a:t>
            </a:r>
            <a:r>
              <a:rPr lang="fr-FR" sz="2000">
                <a:solidFill>
                  <a:srgbClr val="C00000"/>
                </a:solidFill>
                <a:latin typeface="Calibri" pitchFamily="34" charset="0"/>
              </a:rPr>
              <a:t>: Implantations moindres, </a:t>
            </a:r>
            <a:r>
              <a:rPr lang="fr-FR" sz="2000" b="1">
                <a:solidFill>
                  <a:srgbClr val="C00000"/>
                </a:solidFill>
                <a:latin typeface="Calibri" pitchFamily="34" charset="0"/>
              </a:rPr>
              <a:t>LED</a:t>
            </a:r>
            <a:r>
              <a:rPr lang="fr-FR" sz="2000">
                <a:solidFill>
                  <a:srgbClr val="C00000"/>
                </a:solidFill>
                <a:latin typeface="Calibri" pitchFamily="34" charset="0"/>
              </a:rPr>
              <a:t> (encore couteux, mais  moins nombreux et prix baissent) , réduction de puissance et par </a:t>
            </a:r>
            <a:r>
              <a:rPr lang="fr-FR" sz="2000" b="1">
                <a:solidFill>
                  <a:srgbClr val="C00000"/>
                </a:solidFill>
                <a:latin typeface="Calibri" pitchFamily="34" charset="0"/>
              </a:rPr>
              <a:t>variateur </a:t>
            </a:r>
            <a:r>
              <a:rPr lang="fr-FR" sz="2000">
                <a:solidFill>
                  <a:srgbClr val="C00000"/>
                </a:solidFill>
                <a:latin typeface="Calibri" pitchFamily="34" charset="0"/>
              </a:rPr>
              <a:t>horaire sur le Trident (1/2 puissance après 23H)</a:t>
            </a:r>
          </a:p>
          <a:p>
            <a:r>
              <a:rPr lang="fr-FR" sz="2000">
                <a:solidFill>
                  <a:srgbClr val="C00000"/>
                </a:solidFill>
                <a:latin typeface="Calibri" pitchFamily="34" charset="0"/>
              </a:rPr>
              <a:t>Système de GMAO et logiciel SIG</a:t>
            </a:r>
          </a:p>
          <a:p>
            <a:endParaRPr lang="fr-FR" sz="2000">
              <a:solidFill>
                <a:srgbClr val="C00000"/>
              </a:solidFill>
              <a:latin typeface="Calibri" pitchFamily="34" charset="0"/>
            </a:endParaRPr>
          </a:p>
          <a:p>
            <a:r>
              <a:rPr lang="fr-FR" sz="2000" b="1">
                <a:solidFill>
                  <a:srgbClr val="C00000"/>
                </a:solidFill>
                <a:latin typeface="Calibri" pitchFamily="34" charset="0"/>
              </a:rPr>
              <a:t>Type de couleur et  perception visuelle  : des jeux possibles </a:t>
            </a:r>
          </a:p>
        </p:txBody>
      </p:sp>
      <p:pic>
        <p:nvPicPr>
          <p:cNvPr id="24583" name="Image 8"/>
          <p:cNvPicPr>
            <a:picLocks noChangeAspect="1"/>
          </p:cNvPicPr>
          <p:nvPr/>
        </p:nvPicPr>
        <p:blipFill>
          <a:blip r:embed="rId3" cstate="print"/>
          <a:srcRect/>
          <a:stretch>
            <a:fillRect/>
          </a:stretch>
        </p:blipFill>
        <p:spPr bwMode="auto">
          <a:xfrm>
            <a:off x="130175" y="5084763"/>
            <a:ext cx="1704975" cy="1223962"/>
          </a:xfrm>
          <a:prstGeom prst="rect">
            <a:avLst/>
          </a:prstGeom>
          <a:noFill/>
          <a:ln w="9525">
            <a:noFill/>
            <a:miter lim="800000"/>
            <a:headEnd/>
            <a:tailEnd/>
          </a:ln>
        </p:spPr>
      </p:pic>
      <p:pic>
        <p:nvPicPr>
          <p:cNvPr id="24584" name="Image 9"/>
          <p:cNvPicPr>
            <a:picLocks noChangeAspect="1"/>
          </p:cNvPicPr>
          <p:nvPr/>
        </p:nvPicPr>
        <p:blipFill>
          <a:blip r:embed="rId4" cstate="print"/>
          <a:srcRect/>
          <a:stretch>
            <a:fillRect/>
          </a:stretch>
        </p:blipFill>
        <p:spPr bwMode="auto">
          <a:xfrm>
            <a:off x="5354638" y="1587500"/>
            <a:ext cx="1955800" cy="1503363"/>
          </a:xfrm>
          <a:prstGeom prst="rect">
            <a:avLst/>
          </a:prstGeom>
          <a:noFill/>
          <a:ln w="9525">
            <a:noFill/>
            <a:miter lim="800000"/>
            <a:headEnd/>
            <a:tailEnd/>
          </a:ln>
        </p:spPr>
      </p:pic>
      <p:pic>
        <p:nvPicPr>
          <p:cNvPr id="24585" name="Image 10"/>
          <p:cNvPicPr>
            <a:picLocks noChangeAspect="1"/>
          </p:cNvPicPr>
          <p:nvPr/>
        </p:nvPicPr>
        <p:blipFill>
          <a:blip r:embed="rId5" cstate="print"/>
          <a:srcRect/>
          <a:stretch>
            <a:fillRect/>
          </a:stretch>
        </p:blipFill>
        <p:spPr bwMode="auto">
          <a:xfrm>
            <a:off x="7454900" y="1773238"/>
            <a:ext cx="1293813" cy="2278062"/>
          </a:xfrm>
          <a:prstGeom prst="rect">
            <a:avLst/>
          </a:prstGeom>
          <a:noFill/>
          <a:ln w="9525">
            <a:noFill/>
            <a:miter lim="800000"/>
            <a:headEnd/>
            <a:tailEnd/>
          </a:ln>
        </p:spPr>
      </p:pic>
      <p:pic>
        <p:nvPicPr>
          <p:cNvPr id="24586" name="Image 4"/>
          <p:cNvPicPr>
            <a:picLocks noChangeAspect="1"/>
          </p:cNvPicPr>
          <p:nvPr/>
        </p:nvPicPr>
        <p:blipFill>
          <a:blip r:embed="rId6" cstate="print"/>
          <a:srcRect/>
          <a:stretch>
            <a:fillRect/>
          </a:stretch>
        </p:blipFill>
        <p:spPr bwMode="auto">
          <a:xfrm>
            <a:off x="107950" y="115888"/>
            <a:ext cx="1584325" cy="742950"/>
          </a:xfrm>
          <a:prstGeom prst="rect">
            <a:avLst/>
          </a:prstGeom>
          <a:noFill/>
          <a:ln w="9525">
            <a:noFill/>
            <a:miter lim="800000"/>
            <a:headEnd/>
            <a:tailEnd/>
          </a:ln>
        </p:spPr>
      </p:pic>
      <p:pic>
        <p:nvPicPr>
          <p:cNvPr id="24587" name="Picture 2" descr="Z:\affaires en cours CLA\PIERRE LUC\CAH\cr_m_logo_CAH.jpg"/>
          <p:cNvPicPr>
            <a:picLocks noChangeAspect="1" noChangeArrowheads="1"/>
          </p:cNvPicPr>
          <p:nvPr/>
        </p:nvPicPr>
        <p:blipFill>
          <a:blip r:embed="rId7"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idx="4294967295"/>
          </p:nvPr>
        </p:nvSpPr>
        <p:spPr>
          <a:xfrm>
            <a:off x="0" y="882650"/>
            <a:ext cx="9144000" cy="641350"/>
          </a:xfrm>
        </p:spPr>
        <p:txBody>
          <a:bodyPr>
            <a:spAutoFit/>
          </a:bodyPr>
          <a:lstStyle/>
          <a:p>
            <a:r>
              <a:rPr lang="fr-FR" sz="3600" smtClean="0"/>
              <a:t>Energie et patrimoine à Versailles</a:t>
            </a:r>
            <a:endParaRPr lang="fr-FR" smtClean="0"/>
          </a:p>
        </p:txBody>
      </p:sp>
      <p:sp>
        <p:nvSpPr>
          <p:cNvPr id="25603" name="Espace réservé du contenu 2"/>
          <p:cNvSpPr>
            <a:spLocks noGrp="1"/>
          </p:cNvSpPr>
          <p:nvPr>
            <p:ph idx="4294967295"/>
          </p:nvPr>
        </p:nvSpPr>
        <p:spPr>
          <a:xfrm>
            <a:off x="107950" y="1773238"/>
            <a:ext cx="9036050" cy="4948237"/>
          </a:xfrm>
        </p:spPr>
        <p:txBody>
          <a:bodyPr/>
          <a:lstStyle/>
          <a:p>
            <a:pPr>
              <a:buFont typeface="Arial" charset="0"/>
              <a:buNone/>
            </a:pPr>
            <a:r>
              <a:rPr lang="fr-FR" smtClean="0"/>
              <a:t>D’autres pistes de progrès:</a:t>
            </a:r>
          </a:p>
          <a:p>
            <a:r>
              <a:rPr lang="fr-FR" smtClean="0"/>
              <a:t>Géothermie…des formalités allégées</a:t>
            </a:r>
          </a:p>
          <a:p>
            <a:r>
              <a:rPr lang="fr-FR" smtClean="0"/>
              <a:t>Les panneaux solaires …en progrès </a:t>
            </a:r>
          </a:p>
          <a:p>
            <a:r>
              <a:rPr lang="fr-FR" smtClean="0"/>
              <a:t>L’énergie grise…(récupération  des  calories de égouts)</a:t>
            </a:r>
          </a:p>
          <a:p>
            <a:r>
              <a:rPr lang="fr-FR" smtClean="0"/>
              <a:t>Récupération des calories de rejets d’épuration?</a:t>
            </a:r>
          </a:p>
          <a:p>
            <a:r>
              <a:rPr lang="fr-FR" smtClean="0"/>
              <a:t>Miniaturisation et matériaux .. Effets plus discrets </a:t>
            </a:r>
          </a:p>
        </p:txBody>
      </p:sp>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4B6875A-25EB-496B-AEAE-8554BA877818}" type="slidenum">
              <a:rPr lang="fr-FR" sz="1200">
                <a:solidFill>
                  <a:schemeClr val="tx1">
                    <a:tint val="75000"/>
                  </a:schemeClr>
                </a:solidFill>
                <a:latin typeface="+mn-lt"/>
                <a:cs typeface="+mn-cs"/>
              </a:rPr>
              <a:pPr algn="r" fontAlgn="auto">
                <a:spcBef>
                  <a:spcPts val="0"/>
                </a:spcBef>
                <a:spcAft>
                  <a:spcPts val="0"/>
                </a:spcAft>
                <a:defRPr/>
              </a:pPr>
              <a:t>24</a:t>
            </a:fld>
            <a:endParaRPr lang="fr-FR" sz="1200">
              <a:solidFill>
                <a:schemeClr val="tx1">
                  <a:tint val="75000"/>
                </a:schemeClr>
              </a:solidFill>
              <a:latin typeface="+mn-lt"/>
              <a:cs typeface="+mn-cs"/>
            </a:endParaRPr>
          </a:p>
        </p:txBody>
      </p:sp>
      <p:pic>
        <p:nvPicPr>
          <p:cNvPr id="25605"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25606"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idx="4294967295"/>
          </p:nvPr>
        </p:nvSpPr>
        <p:spPr>
          <a:xfrm>
            <a:off x="0" y="395288"/>
            <a:ext cx="9102725" cy="946150"/>
          </a:xfrm>
        </p:spPr>
        <p:txBody>
          <a:bodyPr>
            <a:spAutoFit/>
          </a:bodyPr>
          <a:lstStyle/>
          <a:p>
            <a:r>
              <a:rPr lang="fr-FR" sz="2800" smtClean="0"/>
              <a:t>Energie et patrimoine à Versailles</a:t>
            </a:r>
            <a:r>
              <a:rPr lang="fr-FR" sz="2800" b="1" smtClean="0"/>
              <a:t/>
            </a:r>
            <a:br>
              <a:rPr lang="fr-FR" sz="2800" b="1" smtClean="0"/>
            </a:br>
            <a:r>
              <a:rPr lang="fr-FR" sz="2800" b="1" smtClean="0"/>
              <a:t>La géothermie de minime importance (GMI ) </a:t>
            </a:r>
            <a:r>
              <a:rPr lang="fr-FR" sz="2800" b="1" smtClean="0">
                <a:solidFill>
                  <a:srgbClr val="FF0000"/>
                </a:solidFill>
              </a:rPr>
              <a:t>en 2015 </a:t>
            </a:r>
            <a:r>
              <a:rPr lang="fr-FR" sz="2800" b="1" smtClean="0"/>
              <a:t>?</a:t>
            </a:r>
            <a:r>
              <a:rPr lang="fr-FR" sz="2800" u="sng" smtClean="0"/>
              <a:t> </a:t>
            </a:r>
            <a:endParaRPr lang="fr-FR" sz="2800" smtClean="0"/>
          </a:p>
        </p:txBody>
      </p:sp>
      <p:pic>
        <p:nvPicPr>
          <p:cNvPr id="26627" name="Espace réservé du contenu 7"/>
          <p:cNvPicPr>
            <a:picLocks noGrp="1" noChangeAspect="1"/>
          </p:cNvPicPr>
          <p:nvPr>
            <p:ph sz="half" idx="4294967295"/>
          </p:nvPr>
        </p:nvPicPr>
        <p:blipFill>
          <a:blip r:embed="rId3" cstate="print"/>
          <a:srcRect l="3716" r="5553"/>
          <a:stretch>
            <a:fillRect/>
          </a:stretch>
        </p:blipFill>
        <p:spPr>
          <a:xfrm>
            <a:off x="5508625" y="1484313"/>
            <a:ext cx="3527425" cy="2232025"/>
          </a:xfrm>
        </p:spPr>
      </p:pic>
      <p:pic>
        <p:nvPicPr>
          <p:cNvPr id="26628" name="Espace réservé du contenu 9"/>
          <p:cNvPicPr>
            <a:picLocks noGrp="1" noChangeAspect="1"/>
          </p:cNvPicPr>
          <p:nvPr>
            <p:ph sz="half" idx="4294967295"/>
          </p:nvPr>
        </p:nvPicPr>
        <p:blipFill>
          <a:blip r:embed="rId4" cstate="print"/>
          <a:srcRect/>
          <a:stretch>
            <a:fillRect/>
          </a:stretch>
        </p:blipFill>
        <p:spPr>
          <a:xfrm>
            <a:off x="0" y="1268413"/>
            <a:ext cx="3313113" cy="2322512"/>
          </a:xfrm>
        </p:spPr>
      </p:pic>
      <p:pic>
        <p:nvPicPr>
          <p:cNvPr id="26629" name="Image 6"/>
          <p:cNvPicPr>
            <a:picLocks noChangeAspect="1"/>
          </p:cNvPicPr>
          <p:nvPr/>
        </p:nvPicPr>
        <p:blipFill>
          <a:blip r:embed="rId5" cstate="print"/>
          <a:srcRect l="3734" t="2870" r="4025" b="1659"/>
          <a:stretch>
            <a:fillRect/>
          </a:stretch>
        </p:blipFill>
        <p:spPr bwMode="auto">
          <a:xfrm>
            <a:off x="5614988" y="4481513"/>
            <a:ext cx="3529012" cy="2376487"/>
          </a:xfrm>
          <a:prstGeom prst="rect">
            <a:avLst/>
          </a:prstGeom>
          <a:noFill/>
          <a:ln w="9525">
            <a:noFill/>
            <a:miter lim="800000"/>
            <a:headEnd/>
            <a:tailEnd/>
          </a:ln>
        </p:spPr>
      </p:pic>
      <p:sp>
        <p:nvSpPr>
          <p:cNvPr id="26630" name="ZoneTexte 10"/>
          <p:cNvSpPr txBox="1">
            <a:spLocks noChangeArrowheads="1"/>
          </p:cNvSpPr>
          <p:nvPr/>
        </p:nvSpPr>
        <p:spPr bwMode="auto">
          <a:xfrm>
            <a:off x="5651500" y="3716338"/>
            <a:ext cx="3492500" cy="366712"/>
          </a:xfrm>
          <a:prstGeom prst="rect">
            <a:avLst/>
          </a:prstGeom>
          <a:noFill/>
          <a:ln w="9525">
            <a:noFill/>
            <a:miter lim="800000"/>
            <a:headEnd/>
            <a:tailEnd/>
          </a:ln>
        </p:spPr>
        <p:txBody>
          <a:bodyPr>
            <a:spAutoFit/>
          </a:bodyPr>
          <a:lstStyle/>
          <a:p>
            <a:pPr algn="r"/>
            <a:r>
              <a:rPr lang="fr-FR" i="1">
                <a:ea typeface="SimSun" pitchFamily="2" charset="-122"/>
                <a:cs typeface="Mangal" pitchFamily="18" charset="0"/>
              </a:rPr>
              <a:t>Horizontal, &lt;10m de profondeur</a:t>
            </a:r>
            <a:endParaRPr lang="fr-FR">
              <a:latin typeface="Calibri" pitchFamily="34" charset="0"/>
              <a:ea typeface="SimSun" pitchFamily="2" charset="-122"/>
              <a:cs typeface="Mangal" pitchFamily="18" charset="0"/>
            </a:endParaRPr>
          </a:p>
        </p:txBody>
      </p:sp>
      <p:sp>
        <p:nvSpPr>
          <p:cNvPr id="26631" name="ZoneTexte 12"/>
          <p:cNvSpPr txBox="1">
            <a:spLocks noChangeArrowheads="1"/>
          </p:cNvSpPr>
          <p:nvPr/>
        </p:nvSpPr>
        <p:spPr bwMode="auto">
          <a:xfrm>
            <a:off x="0" y="3573463"/>
            <a:ext cx="3667125" cy="366712"/>
          </a:xfrm>
          <a:prstGeom prst="rect">
            <a:avLst/>
          </a:prstGeom>
          <a:noFill/>
          <a:ln w="9525">
            <a:noFill/>
            <a:miter lim="800000"/>
            <a:headEnd/>
            <a:tailEnd/>
          </a:ln>
        </p:spPr>
        <p:txBody>
          <a:bodyPr>
            <a:spAutoFit/>
          </a:bodyPr>
          <a:lstStyle/>
          <a:p>
            <a:r>
              <a:rPr lang="fr-FR" i="1">
                <a:ea typeface="SimSun" pitchFamily="2" charset="-122"/>
                <a:cs typeface="Mangal" pitchFamily="18" charset="0"/>
              </a:rPr>
              <a:t>Échangeurs verticaux fermés</a:t>
            </a:r>
            <a:endParaRPr lang="fr-FR">
              <a:latin typeface="Calibri" pitchFamily="34" charset="0"/>
              <a:ea typeface="SimSun" pitchFamily="2" charset="-122"/>
              <a:cs typeface="Mangal" pitchFamily="18" charset="0"/>
            </a:endParaRPr>
          </a:p>
        </p:txBody>
      </p:sp>
      <p:sp>
        <p:nvSpPr>
          <p:cNvPr id="26632" name="ZoneTexte 13"/>
          <p:cNvSpPr txBox="1">
            <a:spLocks noChangeArrowheads="1"/>
          </p:cNvSpPr>
          <p:nvPr/>
        </p:nvSpPr>
        <p:spPr bwMode="auto">
          <a:xfrm>
            <a:off x="2754313" y="4019550"/>
            <a:ext cx="2852737" cy="2289175"/>
          </a:xfrm>
          <a:prstGeom prst="rect">
            <a:avLst/>
          </a:prstGeom>
          <a:noFill/>
          <a:ln w="12700">
            <a:noFill/>
            <a:miter lim="800000"/>
            <a:headEnd/>
            <a:tailEnd/>
          </a:ln>
        </p:spPr>
        <p:txBody>
          <a:bodyPr>
            <a:spAutoFit/>
          </a:bodyPr>
          <a:lstStyle/>
          <a:p>
            <a:r>
              <a:rPr lang="fr-FR" b="1">
                <a:solidFill>
                  <a:srgbClr val="C00000"/>
                </a:solidFill>
                <a:latin typeface="Calibri" pitchFamily="34" charset="0"/>
              </a:rPr>
              <a:t>De 0 à 10 m : libre partout</a:t>
            </a:r>
          </a:p>
          <a:p>
            <a:r>
              <a:rPr lang="fr-FR" b="1">
                <a:solidFill>
                  <a:srgbClr val="C00000"/>
                </a:solidFill>
                <a:latin typeface="Calibri" pitchFamily="34" charset="0"/>
              </a:rPr>
              <a:t>Sinon si :</a:t>
            </a:r>
          </a:p>
          <a:p>
            <a:pPr>
              <a:buFont typeface="Arial" charset="0"/>
              <a:buChar char="•"/>
            </a:pPr>
            <a:r>
              <a:rPr lang="fr-FR" b="1">
                <a:solidFill>
                  <a:srgbClr val="C00000"/>
                </a:solidFill>
                <a:latin typeface="Calibri" pitchFamily="34" charset="0"/>
              </a:rPr>
              <a:t>Profondeur 10 à 200m</a:t>
            </a:r>
          </a:p>
          <a:p>
            <a:pPr>
              <a:buFont typeface="Arial" charset="0"/>
              <a:buChar char="•"/>
            </a:pPr>
            <a:r>
              <a:rPr lang="fr-FR" b="1">
                <a:solidFill>
                  <a:srgbClr val="C00000"/>
                </a:solidFill>
                <a:latin typeface="Calibri" pitchFamily="34" charset="0"/>
              </a:rPr>
              <a:t>&lt; 500 kW</a:t>
            </a:r>
          </a:p>
          <a:p>
            <a:pPr>
              <a:buFont typeface="Arial" charset="0"/>
              <a:buChar char="•"/>
            </a:pPr>
            <a:r>
              <a:rPr lang="fr-FR" b="1">
                <a:solidFill>
                  <a:srgbClr val="C00000"/>
                </a:solidFill>
                <a:latin typeface="Calibri" pitchFamily="34" charset="0"/>
              </a:rPr>
              <a:t>Entreprise agréée</a:t>
            </a:r>
          </a:p>
          <a:p>
            <a:r>
              <a:rPr lang="fr-FR" b="1">
                <a:solidFill>
                  <a:srgbClr val="C00000"/>
                </a:solidFill>
                <a:latin typeface="Calibri" pitchFamily="34" charset="0"/>
              </a:rPr>
              <a:t>la carte de Versailles  précise 2 régimes</a:t>
            </a:r>
          </a:p>
          <a:p>
            <a:r>
              <a:rPr lang="fr-FR" b="1">
                <a:solidFill>
                  <a:srgbClr val="C00000"/>
                </a:solidFill>
                <a:latin typeface="Calibri" pitchFamily="34" charset="0"/>
              </a:rPr>
              <a:t> </a:t>
            </a:r>
            <a:r>
              <a:rPr lang="fr-FR" b="1">
                <a:solidFill>
                  <a:srgbClr val="00B050"/>
                </a:solidFill>
                <a:latin typeface="Calibri" pitchFamily="34" charset="0"/>
              </a:rPr>
              <a:t>Déclaratif </a:t>
            </a:r>
            <a:r>
              <a:rPr lang="fr-FR" b="1">
                <a:solidFill>
                  <a:srgbClr val="FF0000"/>
                </a:solidFill>
                <a:latin typeface="Calibri" pitchFamily="34" charset="0"/>
              </a:rPr>
              <a:t>ou </a:t>
            </a:r>
            <a:r>
              <a:rPr lang="fr-FR" b="1">
                <a:solidFill>
                  <a:srgbClr val="E46C0A"/>
                </a:solidFill>
                <a:latin typeface="Calibri" pitchFamily="34" charset="0"/>
              </a:rPr>
              <a:t>autorisé</a:t>
            </a:r>
            <a:endParaRPr lang="fr-FR" b="1">
              <a:solidFill>
                <a:srgbClr val="FF0000"/>
              </a:solidFill>
              <a:latin typeface="Calibri" pitchFamily="34" charset="0"/>
            </a:endParaRPr>
          </a:p>
        </p:txBody>
      </p:sp>
      <p:sp>
        <p:nvSpPr>
          <p:cNvPr id="26633" name="ZoneTexte 17"/>
          <p:cNvSpPr txBox="1">
            <a:spLocks noChangeArrowheads="1"/>
          </p:cNvSpPr>
          <p:nvPr/>
        </p:nvSpPr>
        <p:spPr bwMode="auto">
          <a:xfrm>
            <a:off x="0" y="6489700"/>
            <a:ext cx="4302125" cy="368300"/>
          </a:xfrm>
          <a:prstGeom prst="rect">
            <a:avLst/>
          </a:prstGeom>
          <a:noFill/>
          <a:ln w="9525">
            <a:noFill/>
            <a:miter lim="800000"/>
            <a:headEnd/>
            <a:tailEnd/>
          </a:ln>
        </p:spPr>
        <p:txBody>
          <a:bodyPr>
            <a:spAutoFit/>
          </a:bodyPr>
          <a:lstStyle/>
          <a:p>
            <a:r>
              <a:rPr lang="fr-FR" i="1">
                <a:ea typeface="SimSun" pitchFamily="2" charset="-122"/>
                <a:cs typeface="Mangal" pitchFamily="18" charset="0"/>
              </a:rPr>
              <a:t>Échangeurs verticaux ouverts</a:t>
            </a:r>
            <a:endParaRPr lang="fr-FR">
              <a:latin typeface="Calibri" pitchFamily="34" charset="0"/>
              <a:ea typeface="SimSun" pitchFamily="2" charset="-122"/>
              <a:cs typeface="Mangal" pitchFamily="18" charset="0"/>
            </a:endParaRPr>
          </a:p>
        </p:txBody>
      </p:sp>
      <p:sp>
        <p:nvSpPr>
          <p:cNvPr id="26634" name="ZoneTexte 14"/>
          <p:cNvSpPr txBox="1">
            <a:spLocks noChangeArrowheads="1"/>
          </p:cNvSpPr>
          <p:nvPr/>
        </p:nvSpPr>
        <p:spPr bwMode="auto">
          <a:xfrm>
            <a:off x="3419475" y="2349500"/>
            <a:ext cx="1758950" cy="1190625"/>
          </a:xfrm>
          <a:prstGeom prst="rect">
            <a:avLst/>
          </a:prstGeom>
          <a:noFill/>
          <a:ln w="12700">
            <a:noFill/>
            <a:miter lim="800000"/>
            <a:headEnd/>
            <a:tailEnd/>
          </a:ln>
        </p:spPr>
        <p:txBody>
          <a:bodyPr>
            <a:spAutoFit/>
          </a:bodyPr>
          <a:lstStyle/>
          <a:p>
            <a:r>
              <a:rPr lang="fr-FR" b="1">
                <a:solidFill>
                  <a:srgbClr val="C00000"/>
                </a:solidFill>
                <a:latin typeface="Calibri" pitchFamily="34" charset="0"/>
              </a:rPr>
              <a:t>Pavillon 6KW</a:t>
            </a:r>
          </a:p>
          <a:p>
            <a:r>
              <a:rPr lang="fr-FR" b="1">
                <a:solidFill>
                  <a:srgbClr val="C00000"/>
                </a:solidFill>
                <a:latin typeface="Calibri" pitchFamily="34" charset="0"/>
              </a:rPr>
              <a:t>120 m²</a:t>
            </a:r>
          </a:p>
          <a:p>
            <a:r>
              <a:rPr lang="fr-FR" b="1">
                <a:solidFill>
                  <a:srgbClr val="C00000"/>
                </a:solidFill>
                <a:latin typeface="Calibri" pitchFamily="34" charset="0"/>
              </a:rPr>
              <a:t>Sonde 120m et</a:t>
            </a:r>
          </a:p>
          <a:p>
            <a:r>
              <a:rPr lang="fr-FR" b="1">
                <a:solidFill>
                  <a:srgbClr val="C00000"/>
                </a:solidFill>
                <a:latin typeface="Calibri" pitchFamily="34" charset="0"/>
              </a:rPr>
              <a:t>pompe 15 000€</a:t>
            </a:r>
            <a:endParaRPr lang="fr-FR" b="1">
              <a:solidFill>
                <a:srgbClr val="FF0000"/>
              </a:solidFill>
              <a:latin typeface="Calibri" pitchFamily="34" charset="0"/>
            </a:endParaRPr>
          </a:p>
        </p:txBody>
      </p:sp>
      <p:sp>
        <p:nvSpPr>
          <p:cNvPr id="3" name="Flèche gauche 2"/>
          <p:cNvSpPr>
            <a:spLocks noChangeArrowheads="1"/>
          </p:cNvSpPr>
          <p:nvPr/>
        </p:nvSpPr>
        <p:spPr bwMode="auto">
          <a:xfrm>
            <a:off x="2700338" y="2708275"/>
            <a:ext cx="719137" cy="288925"/>
          </a:xfrm>
          <a:prstGeom prst="leftArrow">
            <a:avLst>
              <a:gd name="adj1" fmla="val 50000"/>
              <a:gd name="adj2" fmla="val 31550"/>
            </a:avLst>
          </a:prstGeom>
          <a:solidFill>
            <a:schemeClr val="tx1"/>
          </a:solidFill>
          <a:ln w="25400" algn="ctr">
            <a:solidFill>
              <a:schemeClr val="tx1"/>
            </a:solidFill>
            <a:miter lim="800000"/>
            <a:headEnd/>
            <a:tailEnd/>
          </a:ln>
        </p:spPr>
        <p:txBody>
          <a:bodyPr anchor="ctr"/>
          <a:lstStyle/>
          <a:p>
            <a:pPr algn="ctr" fontAlgn="auto">
              <a:spcBef>
                <a:spcPts val="0"/>
              </a:spcBef>
              <a:spcAft>
                <a:spcPts val="0"/>
              </a:spcAft>
              <a:defRPr/>
            </a:pPr>
            <a:endParaRPr lang="fr-FR">
              <a:solidFill>
                <a:schemeClr val="lt1"/>
              </a:solidFill>
              <a:latin typeface="+mn-lt"/>
              <a:cs typeface="+mn-cs"/>
            </a:endParaRPr>
          </a:p>
        </p:txBody>
      </p:sp>
      <p:sp>
        <p:nvSpPr>
          <p:cNvPr id="6" name="Flèche droite 5"/>
          <p:cNvSpPr>
            <a:spLocks noChangeArrowheads="1"/>
          </p:cNvSpPr>
          <p:nvPr/>
        </p:nvSpPr>
        <p:spPr bwMode="auto">
          <a:xfrm>
            <a:off x="5148263" y="6013450"/>
            <a:ext cx="576262" cy="223838"/>
          </a:xfrm>
          <a:prstGeom prst="rightArrow">
            <a:avLst>
              <a:gd name="adj1" fmla="val 50000"/>
              <a:gd name="adj2" fmla="val 61525"/>
            </a:avLst>
          </a:prstGeom>
          <a:solidFill>
            <a:schemeClr val="tx1"/>
          </a:solidFill>
          <a:ln w="25400" algn="ctr">
            <a:solidFill>
              <a:schemeClr val="tx1"/>
            </a:solidFill>
            <a:miter lim="800000"/>
            <a:headEnd/>
            <a:tailEnd/>
          </a:ln>
        </p:spPr>
        <p:txBody>
          <a:bodyPr anchor="ctr"/>
          <a:lstStyle/>
          <a:p>
            <a:pPr algn="ctr" fontAlgn="auto">
              <a:spcBef>
                <a:spcPts val="0"/>
              </a:spcBef>
              <a:spcAft>
                <a:spcPts val="0"/>
              </a:spcAft>
              <a:defRPr/>
            </a:pPr>
            <a:endParaRPr lang="fr-FR">
              <a:solidFill>
                <a:schemeClr val="lt1"/>
              </a:solidFill>
              <a:latin typeface="+mn-lt"/>
              <a:cs typeface="+mn-cs"/>
            </a:endParaRPr>
          </a:p>
        </p:txBody>
      </p:sp>
      <p:pic>
        <p:nvPicPr>
          <p:cNvPr id="26637" name="Image 4"/>
          <p:cNvPicPr>
            <a:picLocks noChangeAspect="1"/>
          </p:cNvPicPr>
          <p:nvPr/>
        </p:nvPicPr>
        <p:blipFill>
          <a:blip r:embed="rId6" cstate="print"/>
          <a:srcRect/>
          <a:stretch>
            <a:fillRect/>
          </a:stretch>
        </p:blipFill>
        <p:spPr bwMode="auto">
          <a:xfrm>
            <a:off x="107950" y="115888"/>
            <a:ext cx="1584325" cy="742950"/>
          </a:xfrm>
          <a:prstGeom prst="rect">
            <a:avLst/>
          </a:prstGeom>
          <a:noFill/>
          <a:ln w="9525">
            <a:noFill/>
            <a:miter lim="800000"/>
            <a:headEnd/>
            <a:tailEnd/>
          </a:ln>
        </p:spPr>
      </p:pic>
      <p:pic>
        <p:nvPicPr>
          <p:cNvPr id="26638" name="Picture 2" descr="Z:\affaires en cours CLA\PIERRE LUC\CAH\cr_m_logo_CAH.jpg"/>
          <p:cNvPicPr>
            <a:picLocks noChangeAspect="1" noChangeArrowheads="1"/>
          </p:cNvPicPr>
          <p:nvPr/>
        </p:nvPicPr>
        <p:blipFill>
          <a:blip r:embed="rId7" cstate="print"/>
          <a:srcRect/>
          <a:stretch>
            <a:fillRect/>
          </a:stretch>
        </p:blipFill>
        <p:spPr bwMode="auto">
          <a:xfrm>
            <a:off x="7715250" y="142875"/>
            <a:ext cx="1270000" cy="800100"/>
          </a:xfrm>
          <a:prstGeom prst="rect">
            <a:avLst/>
          </a:prstGeom>
          <a:noFill/>
          <a:ln w="9525">
            <a:noFill/>
            <a:miter lim="800000"/>
            <a:headEnd/>
            <a:tailEnd/>
          </a:ln>
        </p:spPr>
      </p:pic>
      <p:pic>
        <p:nvPicPr>
          <p:cNvPr id="26639" name="Image 1"/>
          <p:cNvPicPr>
            <a:picLocks noChangeAspect="1"/>
          </p:cNvPicPr>
          <p:nvPr/>
        </p:nvPicPr>
        <p:blipFill>
          <a:blip r:embed="rId8" cstate="print"/>
          <a:srcRect/>
          <a:stretch>
            <a:fillRect/>
          </a:stretch>
        </p:blipFill>
        <p:spPr bwMode="auto">
          <a:xfrm>
            <a:off x="82550" y="4083050"/>
            <a:ext cx="2617788" cy="227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D51DC8F-72B4-4883-9906-3E6C9D888F38}" type="slidenum">
              <a:rPr lang="fr-FR" sz="1200">
                <a:solidFill>
                  <a:schemeClr val="tx1">
                    <a:tint val="75000"/>
                  </a:schemeClr>
                </a:solidFill>
                <a:latin typeface="+mn-lt"/>
                <a:cs typeface="+mn-cs"/>
              </a:rPr>
              <a:pPr algn="r" fontAlgn="auto">
                <a:spcBef>
                  <a:spcPts val="0"/>
                </a:spcBef>
                <a:spcAft>
                  <a:spcPts val="0"/>
                </a:spcAft>
                <a:defRPr/>
              </a:pPr>
              <a:t>26</a:t>
            </a:fld>
            <a:endParaRPr lang="fr-FR" sz="1200">
              <a:solidFill>
                <a:schemeClr val="tx1">
                  <a:tint val="75000"/>
                </a:schemeClr>
              </a:solidFill>
              <a:latin typeface="+mn-lt"/>
              <a:cs typeface="+mn-cs"/>
            </a:endParaRPr>
          </a:p>
        </p:txBody>
      </p:sp>
      <p:sp>
        <p:nvSpPr>
          <p:cNvPr id="27651" name="Titre 1"/>
          <p:cNvSpPr>
            <a:spLocks noGrp="1"/>
          </p:cNvSpPr>
          <p:nvPr>
            <p:ph type="title" idx="4294967295"/>
          </p:nvPr>
        </p:nvSpPr>
        <p:spPr>
          <a:xfrm>
            <a:off x="34925" y="2060575"/>
            <a:ext cx="9074150" cy="1152525"/>
          </a:xfrm>
        </p:spPr>
        <p:txBody>
          <a:bodyPr anchor="t"/>
          <a:lstStyle/>
          <a:p>
            <a:pPr eaLnBrk="1" hangingPunct="1"/>
            <a:r>
              <a:rPr lang="fr-FR" sz="3000" smtClean="0"/>
              <a:t>Isoler les constructions,  </a:t>
            </a:r>
            <a:br>
              <a:rPr lang="fr-FR" sz="3000" smtClean="0"/>
            </a:br>
            <a:r>
              <a:rPr lang="fr-FR" sz="3000" smtClean="0"/>
              <a:t>une nécessité….</a:t>
            </a:r>
            <a:br>
              <a:rPr lang="fr-FR" sz="3000" smtClean="0"/>
            </a:br>
            <a:r>
              <a:rPr lang="fr-FR" sz="3000" smtClean="0"/>
              <a:t/>
            </a:r>
            <a:br>
              <a:rPr lang="fr-FR" sz="3000" smtClean="0"/>
            </a:br>
            <a:endParaRPr lang="fr-FR" sz="3000" smtClean="0"/>
          </a:p>
        </p:txBody>
      </p:sp>
      <p:sp>
        <p:nvSpPr>
          <p:cNvPr id="27652" name="Text Box 8"/>
          <p:cNvSpPr txBox="1">
            <a:spLocks noChangeArrowheads="1"/>
          </p:cNvSpPr>
          <p:nvPr/>
        </p:nvSpPr>
        <p:spPr bwMode="auto">
          <a:xfrm>
            <a:off x="1116013" y="3228975"/>
            <a:ext cx="6624637" cy="2647950"/>
          </a:xfrm>
          <a:prstGeom prst="rect">
            <a:avLst/>
          </a:prstGeom>
          <a:noFill/>
          <a:ln w="9525">
            <a:noFill/>
            <a:miter lim="800000"/>
            <a:headEnd/>
            <a:tailEnd/>
          </a:ln>
        </p:spPr>
        <p:txBody>
          <a:bodyPr>
            <a:spAutoFit/>
          </a:bodyPr>
          <a:lstStyle/>
          <a:p>
            <a:pPr algn="just">
              <a:spcBef>
                <a:spcPct val="50000"/>
              </a:spcBef>
            </a:pPr>
            <a:r>
              <a:rPr lang="fr-FR" sz="2400"/>
              <a:t>La loi prévoit d’obliger les propriétaires à réaliser des travaux d’isolation à l’occasion de mutations ou de gros travaux sur les toits et façades :</a:t>
            </a:r>
          </a:p>
          <a:p>
            <a:pPr>
              <a:spcBef>
                <a:spcPct val="50000"/>
              </a:spcBef>
              <a:buFontTx/>
              <a:buChar char="-"/>
            </a:pPr>
            <a:r>
              <a:rPr lang="fr-FR" sz="2400"/>
              <a:t> réfection de toitures et d’étanchéité</a:t>
            </a:r>
          </a:p>
          <a:p>
            <a:pPr>
              <a:spcBef>
                <a:spcPct val="50000"/>
              </a:spcBef>
              <a:buFontTx/>
              <a:buChar char="-"/>
            </a:pPr>
            <a:r>
              <a:rPr lang="fr-FR" sz="2400"/>
              <a:t> ravalement</a:t>
            </a:r>
          </a:p>
        </p:txBody>
      </p:sp>
      <p:pic>
        <p:nvPicPr>
          <p:cNvPr id="27653"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27654"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96260" name="Picture 4" descr="CARTE"/>
          <p:cNvPicPr>
            <a:picLocks noChangeAspect="1" noChangeArrowheads="1"/>
          </p:cNvPicPr>
          <p:nvPr/>
        </p:nvPicPr>
        <p:blipFill>
          <a:blip r:embed="rId4" cstate="print"/>
          <a:srcRect/>
          <a:stretch>
            <a:fillRect/>
          </a:stretch>
        </p:blipFill>
        <p:spPr bwMode="auto">
          <a:xfrm rot="8852337">
            <a:off x="7092950" y="4652963"/>
            <a:ext cx="1096963" cy="1509712"/>
          </a:xfrm>
          <a:prstGeom prst="rect">
            <a:avLst/>
          </a:prstGeom>
          <a:noFill/>
          <a:ln w="9525">
            <a:noFill/>
            <a:miter lim="800000"/>
            <a:headEnd/>
            <a:tailEnd/>
          </a:ln>
          <a:effectLst>
            <a:outerShdw dist="35921" dir="2700000" algn="ctr" rotWithShape="0">
              <a:srgbClr val="808080"/>
            </a:outerShdw>
          </a:effectLst>
        </p:spPr>
      </p:pic>
      <p:sp>
        <p:nvSpPr>
          <p:cNvPr id="27656" name="Titre 1"/>
          <p:cNvSpPr>
            <a:spLocks/>
          </p:cNvSpPr>
          <p:nvPr/>
        </p:nvSpPr>
        <p:spPr bwMode="auto">
          <a:xfrm>
            <a:off x="41275" y="534988"/>
            <a:ext cx="9102725" cy="519112"/>
          </a:xfrm>
          <a:prstGeom prst="rect">
            <a:avLst/>
          </a:prstGeom>
          <a:noFill/>
          <a:ln w="9525">
            <a:noFill/>
            <a:miter lim="800000"/>
            <a:headEnd/>
            <a:tailEnd/>
          </a:ln>
        </p:spPr>
        <p:txBody>
          <a:bodyPr anchor="ctr">
            <a:spAutoFit/>
          </a:bodyPr>
          <a:lstStyle/>
          <a:p>
            <a:pPr algn="ctr" eaLnBrk="0" hangingPunct="0"/>
            <a:r>
              <a:rPr lang="fr-FR" sz="2800">
                <a:latin typeface="Calibri" pitchFamily="34" charset="0"/>
              </a:rPr>
              <a:t>Energie et patrimoine à Versailles</a:t>
            </a:r>
          </a:p>
        </p:txBody>
      </p:sp>
      <p:sp>
        <p:nvSpPr>
          <p:cNvPr id="27657" name="Rectangle 9"/>
          <p:cNvSpPr>
            <a:spLocks noChangeArrowheads="1"/>
          </p:cNvSpPr>
          <p:nvPr/>
        </p:nvSpPr>
        <p:spPr bwMode="auto">
          <a:xfrm>
            <a:off x="1547813" y="1196975"/>
            <a:ext cx="6146800" cy="822325"/>
          </a:xfrm>
          <a:prstGeom prst="rect">
            <a:avLst/>
          </a:prstGeom>
          <a:noFill/>
          <a:ln w="9525">
            <a:noFill/>
            <a:miter lim="800000"/>
            <a:headEnd/>
            <a:tailEnd/>
          </a:ln>
        </p:spPr>
        <p:txBody>
          <a:bodyPr wrap="none">
            <a:spAutoFit/>
          </a:bodyPr>
          <a:lstStyle/>
          <a:p>
            <a:pPr algn="ctr"/>
            <a:r>
              <a:rPr lang="fr-FR" sz="2400">
                <a:latin typeface="Calibri" pitchFamily="34" charset="0"/>
              </a:rPr>
              <a:t>Le projet de loi relatif à la </a:t>
            </a:r>
            <a:br>
              <a:rPr lang="fr-FR" sz="2400">
                <a:latin typeface="Calibri" pitchFamily="34" charset="0"/>
              </a:rPr>
            </a:br>
            <a:r>
              <a:rPr lang="fr-FR" sz="2400" b="1">
                <a:solidFill>
                  <a:srgbClr val="009900"/>
                </a:solidFill>
                <a:latin typeface="Calibri" pitchFamily="34" charset="0"/>
              </a:rPr>
              <a:t>Transition énergétique pour la croissance verte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3"/>
          <p:cNvGrpSpPr>
            <a:grpSpLocks/>
          </p:cNvGrpSpPr>
          <p:nvPr/>
        </p:nvGrpSpPr>
        <p:grpSpPr bwMode="auto">
          <a:xfrm rot="-272032">
            <a:off x="4211638" y="1052513"/>
            <a:ext cx="4554537" cy="3090862"/>
            <a:chOff x="1176" y="2428"/>
            <a:chExt cx="2060" cy="1560"/>
          </a:xfrm>
        </p:grpSpPr>
        <p:pic>
          <p:nvPicPr>
            <p:cNvPr id="95236" name="Picture 4" descr="CARTE"/>
            <p:cNvPicPr>
              <a:picLocks noChangeAspect="1" noChangeArrowheads="1"/>
            </p:cNvPicPr>
            <p:nvPr/>
          </p:nvPicPr>
          <p:blipFill>
            <a:blip r:embed="rId2" cstate="print"/>
            <a:srcRect/>
            <a:stretch>
              <a:fillRect/>
            </a:stretch>
          </p:blipFill>
          <p:spPr bwMode="auto">
            <a:xfrm rot="-293077">
              <a:off x="1175" y="2479"/>
              <a:ext cx="961" cy="1324"/>
            </a:xfrm>
            <a:prstGeom prst="rect">
              <a:avLst/>
            </a:prstGeom>
            <a:noFill/>
            <a:effectLst>
              <a:outerShdw dist="35921" dir="2700000" algn="ctr" rotWithShape="0">
                <a:srgbClr val="808080"/>
              </a:outerShdw>
            </a:effectLst>
          </p:spPr>
        </p:pic>
        <p:pic>
          <p:nvPicPr>
            <p:cNvPr id="95237" name="Picture 5" descr="carte 5"/>
            <p:cNvPicPr>
              <a:picLocks noChangeAspect="1" noChangeArrowheads="1"/>
            </p:cNvPicPr>
            <p:nvPr/>
          </p:nvPicPr>
          <p:blipFill>
            <a:blip r:embed="rId3" cstate="print"/>
            <a:srcRect/>
            <a:stretch>
              <a:fillRect/>
            </a:stretch>
          </p:blipFill>
          <p:spPr bwMode="auto">
            <a:xfrm rot="197172">
              <a:off x="1326" y="2427"/>
              <a:ext cx="1063" cy="1445"/>
            </a:xfrm>
            <a:prstGeom prst="rect">
              <a:avLst/>
            </a:prstGeom>
            <a:noFill/>
            <a:effectLst>
              <a:outerShdw dist="35921" dir="2700000" algn="ctr" rotWithShape="0">
                <a:srgbClr val="808080"/>
              </a:outerShdw>
            </a:effectLst>
          </p:spPr>
        </p:pic>
        <p:pic>
          <p:nvPicPr>
            <p:cNvPr id="95238" name="Picture 6" descr="CARTE 3"/>
            <p:cNvPicPr>
              <a:picLocks noChangeAspect="1" noChangeArrowheads="1"/>
            </p:cNvPicPr>
            <p:nvPr/>
          </p:nvPicPr>
          <p:blipFill>
            <a:blip r:embed="rId4" cstate="print"/>
            <a:srcRect/>
            <a:stretch>
              <a:fillRect/>
            </a:stretch>
          </p:blipFill>
          <p:spPr bwMode="auto">
            <a:xfrm rot="407048">
              <a:off x="1599" y="2427"/>
              <a:ext cx="1097" cy="1456"/>
            </a:xfrm>
            <a:prstGeom prst="rect">
              <a:avLst/>
            </a:prstGeom>
            <a:noFill/>
            <a:effectLst>
              <a:outerShdw dist="35921" dir="2700000" algn="ctr" rotWithShape="0">
                <a:srgbClr val="808080"/>
              </a:outerShdw>
            </a:effectLst>
          </p:spPr>
        </p:pic>
        <p:pic>
          <p:nvPicPr>
            <p:cNvPr id="95239" name="Picture 7" descr="carte 4"/>
            <p:cNvPicPr>
              <a:picLocks noChangeAspect="1" noChangeArrowheads="1"/>
            </p:cNvPicPr>
            <p:nvPr/>
          </p:nvPicPr>
          <p:blipFill>
            <a:blip r:embed="rId5" cstate="print"/>
            <a:srcRect/>
            <a:stretch>
              <a:fillRect/>
            </a:stretch>
          </p:blipFill>
          <p:spPr bwMode="auto">
            <a:xfrm rot="552052">
              <a:off x="1898" y="2459"/>
              <a:ext cx="1111" cy="1476"/>
            </a:xfrm>
            <a:prstGeom prst="rect">
              <a:avLst/>
            </a:prstGeom>
            <a:noFill/>
            <a:effectLst>
              <a:outerShdw dist="35921" dir="2700000" algn="ctr" rotWithShape="0">
                <a:srgbClr val="808080"/>
              </a:outerShdw>
            </a:effectLst>
          </p:spPr>
        </p:pic>
        <p:pic>
          <p:nvPicPr>
            <p:cNvPr id="95240" name="Picture 8" descr="carte 6"/>
            <p:cNvPicPr>
              <a:picLocks noChangeAspect="1" noChangeArrowheads="1"/>
            </p:cNvPicPr>
            <p:nvPr/>
          </p:nvPicPr>
          <p:blipFill>
            <a:blip r:embed="rId6" cstate="print"/>
            <a:srcRect/>
            <a:stretch>
              <a:fillRect/>
            </a:stretch>
          </p:blipFill>
          <p:spPr bwMode="auto">
            <a:xfrm rot="946771">
              <a:off x="2153" y="2549"/>
              <a:ext cx="1083" cy="1439"/>
            </a:xfrm>
            <a:prstGeom prst="rect">
              <a:avLst/>
            </a:prstGeom>
            <a:noFill/>
            <a:effectLst>
              <a:outerShdw dist="35921" dir="2700000" algn="ctr" rotWithShape="0">
                <a:srgbClr val="808080"/>
              </a:outerShdw>
            </a:effectLst>
          </p:spPr>
        </p:pic>
      </p:grpSp>
      <p:sp>
        <p:nvSpPr>
          <p:cNvPr id="28675" name="Text Box 9"/>
          <p:cNvSpPr txBox="1">
            <a:spLocks noChangeArrowheads="1"/>
          </p:cNvSpPr>
          <p:nvPr/>
        </p:nvSpPr>
        <p:spPr bwMode="auto">
          <a:xfrm>
            <a:off x="0" y="4762500"/>
            <a:ext cx="5795963" cy="1187450"/>
          </a:xfrm>
          <a:prstGeom prst="rect">
            <a:avLst/>
          </a:prstGeom>
          <a:noFill/>
          <a:ln w="9525">
            <a:noFill/>
            <a:miter lim="800000"/>
            <a:headEnd/>
            <a:tailEnd/>
          </a:ln>
        </p:spPr>
        <p:txBody>
          <a:bodyPr>
            <a:spAutoFit/>
          </a:bodyPr>
          <a:lstStyle/>
          <a:p>
            <a:r>
              <a:rPr lang="fr-FR" sz="2400"/>
              <a:t>Une recherche conduite de 2007 à 2010 avec le concours de la </a:t>
            </a:r>
          </a:p>
          <a:p>
            <a:r>
              <a:rPr lang="fr-FR" sz="2400"/>
              <a:t>Fondation Bâtiment Energie</a:t>
            </a:r>
          </a:p>
        </p:txBody>
      </p:sp>
      <p:pic>
        <p:nvPicPr>
          <p:cNvPr id="28676" name="Picture 10" descr="logo-batiment-energie"/>
          <p:cNvPicPr>
            <a:picLocks noChangeAspect="1" noChangeArrowheads="1"/>
          </p:cNvPicPr>
          <p:nvPr/>
        </p:nvPicPr>
        <p:blipFill>
          <a:blip r:embed="rId7" cstate="print"/>
          <a:srcRect/>
          <a:stretch>
            <a:fillRect/>
          </a:stretch>
        </p:blipFill>
        <p:spPr bwMode="auto">
          <a:xfrm>
            <a:off x="5940425" y="5084763"/>
            <a:ext cx="2820988" cy="952500"/>
          </a:xfrm>
          <a:prstGeom prst="rect">
            <a:avLst/>
          </a:prstGeom>
          <a:noFill/>
          <a:ln w="9525">
            <a:noFill/>
            <a:miter lim="800000"/>
            <a:headEnd/>
            <a:tailEnd/>
          </a:ln>
        </p:spPr>
      </p:pic>
      <p:pic>
        <p:nvPicPr>
          <p:cNvPr id="28677" name="Picture 13"/>
          <p:cNvPicPr>
            <a:picLocks noChangeAspect="1" noChangeArrowheads="1"/>
          </p:cNvPicPr>
          <p:nvPr/>
        </p:nvPicPr>
        <p:blipFill>
          <a:blip r:embed="rId8" cstate="print"/>
          <a:srcRect l="3198" t="17712" r="1247" b="31050"/>
          <a:stretch>
            <a:fillRect/>
          </a:stretch>
        </p:blipFill>
        <p:spPr bwMode="auto">
          <a:xfrm>
            <a:off x="179388" y="1125538"/>
            <a:ext cx="3527425" cy="2879725"/>
          </a:xfrm>
          <a:prstGeom prst="rect">
            <a:avLst/>
          </a:prstGeom>
          <a:noFill/>
          <a:ln w="9525">
            <a:noFill/>
            <a:miter lim="800000"/>
            <a:headEnd/>
            <a:tailEnd/>
          </a:ln>
        </p:spPr>
      </p:pic>
      <p:pic>
        <p:nvPicPr>
          <p:cNvPr id="28678" name="Picture 53" descr="logo-double2011"/>
          <p:cNvPicPr>
            <a:picLocks noChangeAspect="1" noChangeArrowheads="1"/>
          </p:cNvPicPr>
          <p:nvPr/>
        </p:nvPicPr>
        <p:blipFill>
          <a:blip r:embed="rId9" cstate="print"/>
          <a:srcRect l="4361" t="9836" r="3259" b="7626"/>
          <a:stretch>
            <a:fillRect/>
          </a:stretch>
        </p:blipFill>
        <p:spPr bwMode="auto">
          <a:xfrm>
            <a:off x="4284663" y="5300663"/>
            <a:ext cx="1295400" cy="639762"/>
          </a:xfrm>
          <a:prstGeom prst="rect">
            <a:avLst/>
          </a:prstGeom>
          <a:noFill/>
          <a:ln w="9525">
            <a:noFill/>
            <a:miter lim="800000"/>
            <a:headEnd/>
            <a:tailEnd/>
          </a:ln>
        </p:spPr>
      </p:pic>
      <p:pic>
        <p:nvPicPr>
          <p:cNvPr id="28679" name="Image 4"/>
          <p:cNvPicPr>
            <a:picLocks noChangeAspect="1"/>
          </p:cNvPicPr>
          <p:nvPr/>
        </p:nvPicPr>
        <p:blipFill>
          <a:blip r:embed="rId10" cstate="print"/>
          <a:srcRect/>
          <a:stretch>
            <a:fillRect/>
          </a:stretch>
        </p:blipFill>
        <p:spPr bwMode="auto">
          <a:xfrm>
            <a:off x="107950" y="115888"/>
            <a:ext cx="1584325" cy="742950"/>
          </a:xfrm>
          <a:prstGeom prst="rect">
            <a:avLst/>
          </a:prstGeom>
          <a:noFill/>
          <a:ln w="9525">
            <a:noFill/>
            <a:miter lim="800000"/>
            <a:headEnd/>
            <a:tailEnd/>
          </a:ln>
        </p:spPr>
      </p:pic>
      <p:pic>
        <p:nvPicPr>
          <p:cNvPr id="28680" name="Picture 2" descr="Z:\affaires en cours CLA\PIERRE LUC\CAH\cr_m_logo_CAH.jpg"/>
          <p:cNvPicPr>
            <a:picLocks noChangeAspect="1" noChangeArrowheads="1"/>
          </p:cNvPicPr>
          <p:nvPr/>
        </p:nvPicPr>
        <p:blipFill>
          <a:blip r:embed="rId11"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1331913" y="981075"/>
            <a:ext cx="7812087" cy="5643563"/>
          </a:xfrm>
          <a:prstGeom prst="rect">
            <a:avLst/>
          </a:prstGeom>
          <a:noFill/>
          <a:ln w="9525">
            <a:noFill/>
            <a:miter lim="800000"/>
            <a:headEnd/>
            <a:tailEnd/>
          </a:ln>
        </p:spPr>
        <p:txBody>
          <a:bodyPr>
            <a:spAutoFit/>
          </a:bodyPr>
          <a:lstStyle/>
          <a:p>
            <a:r>
              <a:rPr lang="fr-FR" sz="2800"/>
              <a:t>Cinq cartes en main, au moins quatre à jouer  </a:t>
            </a:r>
          </a:p>
          <a:p>
            <a:endParaRPr lang="fr-FR" sz="2800"/>
          </a:p>
          <a:p>
            <a:pPr>
              <a:buFont typeface="Wingdings" pitchFamily="2" charset="2"/>
              <a:buChar char="Ø"/>
            </a:pPr>
            <a:r>
              <a:rPr lang="fr-FR" sz="2800"/>
              <a:t>Amélioration du bâti</a:t>
            </a:r>
          </a:p>
          <a:p>
            <a:pPr lvl="2">
              <a:buFont typeface="Wingdings" pitchFamily="2" charset="2"/>
              <a:buNone/>
            </a:pPr>
            <a:r>
              <a:rPr lang="fr-FR" sz="2800" i="1"/>
              <a:t>- Isolation, apports solaires, inertie</a:t>
            </a:r>
          </a:p>
          <a:p>
            <a:pPr>
              <a:buFont typeface="Wingdings" pitchFamily="2" charset="2"/>
              <a:buChar char="Ø"/>
            </a:pPr>
            <a:r>
              <a:rPr lang="fr-FR" sz="2800"/>
              <a:t>La Ventilation </a:t>
            </a:r>
          </a:p>
          <a:p>
            <a:pPr lvl="2">
              <a:buFont typeface="Wingdings" pitchFamily="2" charset="2"/>
              <a:buNone/>
            </a:pPr>
            <a:r>
              <a:rPr lang="fr-FR" sz="2800" i="1"/>
              <a:t>- Habitat sain</a:t>
            </a:r>
          </a:p>
          <a:p>
            <a:pPr>
              <a:buFont typeface="Wingdings" pitchFamily="2" charset="2"/>
              <a:buChar char="Ø"/>
            </a:pPr>
            <a:r>
              <a:rPr lang="fr-FR" sz="2800"/>
              <a:t>L’eau chaude sanitaire</a:t>
            </a:r>
          </a:p>
          <a:p>
            <a:pPr>
              <a:buFont typeface="Wingdings" pitchFamily="2" charset="2"/>
              <a:buNone/>
            </a:pPr>
            <a:r>
              <a:rPr lang="fr-FR" sz="2800" i="1"/>
              <a:t>	- Energies renouvelables ?</a:t>
            </a:r>
          </a:p>
          <a:p>
            <a:pPr>
              <a:buFont typeface="Wingdings" pitchFamily="2" charset="2"/>
              <a:buChar char="Ø"/>
            </a:pPr>
            <a:r>
              <a:rPr lang="fr-FR" sz="2800"/>
              <a:t>Le chauffage</a:t>
            </a:r>
          </a:p>
          <a:p>
            <a:pPr>
              <a:buFont typeface="Wingdings" pitchFamily="2" charset="2"/>
              <a:buNone/>
            </a:pPr>
            <a:r>
              <a:rPr lang="fr-FR" sz="2800" i="1"/>
              <a:t>	- Economie d’énergie (grâce aux cartes       	précédentes), énergies renouvelables ?</a:t>
            </a:r>
          </a:p>
          <a:p>
            <a:pPr>
              <a:buFont typeface="Wingdings" pitchFamily="2" charset="2"/>
              <a:buChar char="Ø"/>
            </a:pPr>
            <a:r>
              <a:rPr lang="fr-FR" sz="2800"/>
              <a:t>La production d’énergie sur le site</a:t>
            </a:r>
          </a:p>
          <a:p>
            <a:pPr lvl="2">
              <a:buFont typeface="Wingdings" pitchFamily="2" charset="2"/>
              <a:buNone/>
            </a:pPr>
            <a:r>
              <a:rPr lang="fr-FR" sz="2800" i="1"/>
              <a:t>- Capteurs photovoltaïques…</a:t>
            </a:r>
            <a:endParaRPr lang="fr-FR" sz="2800"/>
          </a:p>
        </p:txBody>
      </p:sp>
      <p:pic>
        <p:nvPicPr>
          <p:cNvPr id="96260" name="Picture 4" descr="CARTE"/>
          <p:cNvPicPr>
            <a:picLocks noChangeAspect="1" noChangeArrowheads="1"/>
          </p:cNvPicPr>
          <p:nvPr/>
        </p:nvPicPr>
        <p:blipFill>
          <a:blip r:embed="rId3" cstate="print"/>
          <a:srcRect/>
          <a:stretch>
            <a:fillRect/>
          </a:stretch>
        </p:blipFill>
        <p:spPr bwMode="auto">
          <a:xfrm rot="-293077">
            <a:off x="115888" y="1125538"/>
            <a:ext cx="1096962" cy="1509712"/>
          </a:xfrm>
          <a:prstGeom prst="rect">
            <a:avLst/>
          </a:prstGeom>
          <a:noFill/>
          <a:effectLst>
            <a:outerShdw dist="35921" dir="2700000" algn="ctr" rotWithShape="0">
              <a:srgbClr val="808080"/>
            </a:outerShdw>
          </a:effectLst>
        </p:spPr>
      </p:pic>
      <p:pic>
        <p:nvPicPr>
          <p:cNvPr id="96261" name="Picture 5" descr="carte 5"/>
          <p:cNvPicPr>
            <a:picLocks noChangeAspect="1" noChangeArrowheads="1"/>
          </p:cNvPicPr>
          <p:nvPr/>
        </p:nvPicPr>
        <p:blipFill>
          <a:blip r:embed="rId4" cstate="print"/>
          <a:srcRect/>
          <a:stretch>
            <a:fillRect/>
          </a:stretch>
        </p:blipFill>
        <p:spPr bwMode="auto">
          <a:xfrm rot="197172">
            <a:off x="107950" y="1839913"/>
            <a:ext cx="1295400" cy="1762125"/>
          </a:xfrm>
          <a:prstGeom prst="rect">
            <a:avLst/>
          </a:prstGeom>
          <a:noFill/>
          <a:effectLst>
            <a:outerShdw dist="35921" dir="2700000" algn="ctr" rotWithShape="0">
              <a:srgbClr val="808080"/>
            </a:outerShdw>
          </a:effectLst>
        </p:spPr>
      </p:pic>
      <p:pic>
        <p:nvPicPr>
          <p:cNvPr id="96263" name="Picture 7" descr="CARTE 3"/>
          <p:cNvPicPr>
            <a:picLocks noChangeAspect="1" noChangeArrowheads="1"/>
          </p:cNvPicPr>
          <p:nvPr/>
        </p:nvPicPr>
        <p:blipFill>
          <a:blip r:embed="rId5" cstate="print"/>
          <a:srcRect/>
          <a:stretch>
            <a:fillRect/>
          </a:stretch>
        </p:blipFill>
        <p:spPr bwMode="auto">
          <a:xfrm rot="407048">
            <a:off x="107950" y="2716213"/>
            <a:ext cx="1328738" cy="1763712"/>
          </a:xfrm>
          <a:prstGeom prst="rect">
            <a:avLst/>
          </a:prstGeom>
          <a:noFill/>
          <a:effectLst>
            <a:outerShdw dist="35921" dir="2700000" algn="ctr" rotWithShape="0">
              <a:srgbClr val="808080"/>
            </a:outerShdw>
          </a:effectLst>
        </p:spPr>
      </p:pic>
      <p:pic>
        <p:nvPicPr>
          <p:cNvPr id="96264" name="Picture 8" descr="carte 4"/>
          <p:cNvPicPr>
            <a:picLocks noChangeAspect="1" noChangeArrowheads="1"/>
          </p:cNvPicPr>
          <p:nvPr/>
        </p:nvPicPr>
        <p:blipFill>
          <a:blip r:embed="rId6" cstate="print"/>
          <a:srcRect/>
          <a:stretch>
            <a:fillRect/>
          </a:stretch>
        </p:blipFill>
        <p:spPr bwMode="auto">
          <a:xfrm rot="-189554">
            <a:off x="107950" y="3762375"/>
            <a:ext cx="1328738" cy="1765300"/>
          </a:xfrm>
          <a:prstGeom prst="rect">
            <a:avLst/>
          </a:prstGeom>
          <a:noFill/>
          <a:effectLst>
            <a:outerShdw dist="35921" dir="2700000" algn="ctr" rotWithShape="0">
              <a:srgbClr val="808080"/>
            </a:outerShdw>
          </a:effectLst>
        </p:spPr>
      </p:pic>
      <p:pic>
        <p:nvPicPr>
          <p:cNvPr id="96265" name="Picture 9" descr="carte 6"/>
          <p:cNvPicPr>
            <a:picLocks noChangeAspect="1" noChangeArrowheads="1"/>
          </p:cNvPicPr>
          <p:nvPr/>
        </p:nvPicPr>
        <p:blipFill>
          <a:blip r:embed="rId7" cstate="print"/>
          <a:srcRect/>
          <a:stretch>
            <a:fillRect/>
          </a:stretch>
        </p:blipFill>
        <p:spPr bwMode="auto">
          <a:xfrm rot="363279">
            <a:off x="185738" y="4791075"/>
            <a:ext cx="1328737" cy="1763713"/>
          </a:xfrm>
          <a:prstGeom prst="rect">
            <a:avLst/>
          </a:prstGeom>
          <a:noFill/>
          <a:effectLst>
            <a:outerShdw dist="35921" dir="2700000" algn="ctr" rotWithShape="0">
              <a:srgbClr val="808080"/>
            </a:outerShdw>
          </a:effectLst>
        </p:spPr>
      </p:pic>
      <p:grpSp>
        <p:nvGrpSpPr>
          <p:cNvPr id="29704" name="Group 10"/>
          <p:cNvGrpSpPr>
            <a:grpSpLocks/>
          </p:cNvGrpSpPr>
          <p:nvPr/>
        </p:nvGrpSpPr>
        <p:grpSpPr bwMode="auto">
          <a:xfrm rot="1486427">
            <a:off x="6443663" y="3024188"/>
            <a:ext cx="2232025" cy="1590675"/>
            <a:chOff x="1176" y="2428"/>
            <a:chExt cx="2060" cy="1560"/>
          </a:xfrm>
        </p:grpSpPr>
        <p:pic>
          <p:nvPicPr>
            <p:cNvPr id="96267" name="Picture 11" descr="CARTE"/>
            <p:cNvPicPr>
              <a:picLocks noChangeAspect="1" noChangeArrowheads="1"/>
            </p:cNvPicPr>
            <p:nvPr/>
          </p:nvPicPr>
          <p:blipFill>
            <a:blip r:embed="rId8" cstate="print"/>
            <a:srcRect/>
            <a:stretch>
              <a:fillRect/>
            </a:stretch>
          </p:blipFill>
          <p:spPr bwMode="auto">
            <a:xfrm rot="-293077">
              <a:off x="1168" y="2480"/>
              <a:ext cx="961" cy="1323"/>
            </a:xfrm>
            <a:prstGeom prst="rect">
              <a:avLst/>
            </a:prstGeom>
            <a:noFill/>
            <a:effectLst>
              <a:outerShdw dist="35921" dir="2700000" algn="ctr" rotWithShape="0">
                <a:srgbClr val="808080"/>
              </a:outerShdw>
            </a:effectLst>
          </p:spPr>
        </p:pic>
        <p:pic>
          <p:nvPicPr>
            <p:cNvPr id="96268" name="Picture 12" descr="carte 5"/>
            <p:cNvPicPr>
              <a:picLocks noChangeAspect="1" noChangeArrowheads="1"/>
            </p:cNvPicPr>
            <p:nvPr/>
          </p:nvPicPr>
          <p:blipFill>
            <a:blip r:embed="rId4" cstate="print"/>
            <a:srcRect/>
            <a:stretch>
              <a:fillRect/>
            </a:stretch>
          </p:blipFill>
          <p:spPr bwMode="auto">
            <a:xfrm rot="197172">
              <a:off x="1324" y="2429"/>
              <a:ext cx="1064" cy="1445"/>
            </a:xfrm>
            <a:prstGeom prst="rect">
              <a:avLst/>
            </a:prstGeom>
            <a:noFill/>
            <a:effectLst>
              <a:outerShdw dist="35921" dir="2700000" algn="ctr" rotWithShape="0">
                <a:srgbClr val="808080"/>
              </a:outerShdw>
            </a:effectLst>
          </p:spPr>
        </p:pic>
        <p:pic>
          <p:nvPicPr>
            <p:cNvPr id="96269" name="Picture 13" descr="CARTE 3"/>
            <p:cNvPicPr>
              <a:picLocks noChangeAspect="1" noChangeArrowheads="1"/>
            </p:cNvPicPr>
            <p:nvPr/>
          </p:nvPicPr>
          <p:blipFill>
            <a:blip r:embed="rId5" cstate="print"/>
            <a:srcRect/>
            <a:stretch>
              <a:fillRect/>
            </a:stretch>
          </p:blipFill>
          <p:spPr bwMode="auto">
            <a:xfrm rot="407048">
              <a:off x="1595" y="2423"/>
              <a:ext cx="1096" cy="1457"/>
            </a:xfrm>
            <a:prstGeom prst="rect">
              <a:avLst/>
            </a:prstGeom>
            <a:noFill/>
            <a:effectLst>
              <a:outerShdw dist="35921" dir="2700000" algn="ctr" rotWithShape="0">
                <a:srgbClr val="808080"/>
              </a:outerShdw>
            </a:effectLst>
          </p:spPr>
        </p:pic>
        <p:pic>
          <p:nvPicPr>
            <p:cNvPr id="96270" name="Picture 14" descr="carte 4"/>
            <p:cNvPicPr>
              <a:picLocks noChangeAspect="1" noChangeArrowheads="1"/>
            </p:cNvPicPr>
            <p:nvPr/>
          </p:nvPicPr>
          <p:blipFill>
            <a:blip r:embed="rId6" cstate="print"/>
            <a:srcRect/>
            <a:stretch>
              <a:fillRect/>
            </a:stretch>
          </p:blipFill>
          <p:spPr bwMode="auto">
            <a:xfrm rot="552052">
              <a:off x="1895" y="2460"/>
              <a:ext cx="1112" cy="1476"/>
            </a:xfrm>
            <a:prstGeom prst="rect">
              <a:avLst/>
            </a:prstGeom>
            <a:noFill/>
            <a:effectLst>
              <a:outerShdw dist="35921" dir="2700000" algn="ctr" rotWithShape="0">
                <a:srgbClr val="808080"/>
              </a:outerShdw>
            </a:effectLst>
          </p:spPr>
        </p:pic>
        <p:pic>
          <p:nvPicPr>
            <p:cNvPr id="96271" name="Picture 15" descr="carte 6"/>
            <p:cNvPicPr>
              <a:picLocks noChangeAspect="1" noChangeArrowheads="1"/>
            </p:cNvPicPr>
            <p:nvPr/>
          </p:nvPicPr>
          <p:blipFill>
            <a:blip r:embed="rId9" cstate="print"/>
            <a:srcRect/>
            <a:stretch>
              <a:fillRect/>
            </a:stretch>
          </p:blipFill>
          <p:spPr bwMode="auto">
            <a:xfrm rot="946771">
              <a:off x="2148" y="2547"/>
              <a:ext cx="1084" cy="1440"/>
            </a:xfrm>
            <a:prstGeom prst="rect">
              <a:avLst/>
            </a:prstGeom>
            <a:noFill/>
            <a:effectLst>
              <a:outerShdw dist="35921" dir="2700000" algn="ctr" rotWithShape="0">
                <a:srgbClr val="808080"/>
              </a:outerShdw>
            </a:effectLst>
          </p:spPr>
        </p:pic>
      </p:grpSp>
      <p:pic>
        <p:nvPicPr>
          <p:cNvPr id="29705" name="Image 4"/>
          <p:cNvPicPr>
            <a:picLocks noChangeAspect="1"/>
          </p:cNvPicPr>
          <p:nvPr/>
        </p:nvPicPr>
        <p:blipFill>
          <a:blip r:embed="rId10" cstate="print"/>
          <a:srcRect/>
          <a:stretch>
            <a:fillRect/>
          </a:stretch>
        </p:blipFill>
        <p:spPr bwMode="auto">
          <a:xfrm>
            <a:off x="107950" y="115888"/>
            <a:ext cx="1584325" cy="742950"/>
          </a:xfrm>
          <a:prstGeom prst="rect">
            <a:avLst/>
          </a:prstGeom>
          <a:noFill/>
          <a:ln w="9525">
            <a:noFill/>
            <a:miter lim="800000"/>
            <a:headEnd/>
            <a:tailEnd/>
          </a:ln>
        </p:spPr>
      </p:pic>
      <p:pic>
        <p:nvPicPr>
          <p:cNvPr id="29706" name="Picture 2" descr="Z:\affaires en cours CLA\PIERRE LUC\CAH\cr_m_logo_CAH.jpg"/>
          <p:cNvPicPr>
            <a:picLocks noChangeAspect="1" noChangeArrowheads="1"/>
          </p:cNvPicPr>
          <p:nvPr/>
        </p:nvPicPr>
        <p:blipFill>
          <a:blip r:embed="rId11"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8"/>
          <p:cNvSpPr txBox="1">
            <a:spLocks noChangeArrowheads="1"/>
          </p:cNvSpPr>
          <p:nvPr/>
        </p:nvSpPr>
        <p:spPr bwMode="auto">
          <a:xfrm>
            <a:off x="539750" y="6165850"/>
            <a:ext cx="8064500" cy="457200"/>
          </a:xfrm>
          <a:prstGeom prst="rect">
            <a:avLst/>
          </a:prstGeom>
          <a:noFill/>
          <a:ln w="9525">
            <a:noFill/>
            <a:miter lim="800000"/>
            <a:headEnd/>
            <a:tailEnd/>
          </a:ln>
        </p:spPr>
        <p:txBody>
          <a:bodyPr>
            <a:spAutoFit/>
          </a:bodyPr>
          <a:lstStyle/>
          <a:p>
            <a:pPr>
              <a:spcBef>
                <a:spcPct val="50000"/>
              </a:spcBef>
            </a:pPr>
            <a:r>
              <a:rPr lang="fr-FR" sz="2400">
                <a:latin typeface="Calibri" pitchFamily="34" charset="0"/>
              </a:rPr>
              <a:t>Isolation d’une maison par l’extérieur </a:t>
            </a:r>
          </a:p>
        </p:txBody>
      </p:sp>
      <p:pic>
        <p:nvPicPr>
          <p:cNvPr id="30723"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30724"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30725" name="Picture 13"/>
          <p:cNvPicPr>
            <a:picLocks noChangeAspect="1" noChangeArrowheads="1"/>
          </p:cNvPicPr>
          <p:nvPr/>
        </p:nvPicPr>
        <p:blipFill>
          <a:blip r:embed="rId4" cstate="print"/>
          <a:srcRect l="3198" t="17712" r="1247" b="31050"/>
          <a:stretch>
            <a:fillRect/>
          </a:stretch>
        </p:blipFill>
        <p:spPr bwMode="auto">
          <a:xfrm>
            <a:off x="7237413" y="5684838"/>
            <a:ext cx="1295400" cy="1057275"/>
          </a:xfrm>
          <a:prstGeom prst="rect">
            <a:avLst/>
          </a:prstGeom>
          <a:noFill/>
          <a:ln w="9525">
            <a:noFill/>
            <a:miter lim="800000"/>
            <a:headEnd/>
            <a:tailEnd/>
          </a:ln>
        </p:spPr>
      </p:pic>
      <p:pic>
        <p:nvPicPr>
          <p:cNvPr id="30726" name="Image 1"/>
          <p:cNvPicPr>
            <a:picLocks noChangeAspect="1"/>
          </p:cNvPicPr>
          <p:nvPr/>
        </p:nvPicPr>
        <p:blipFill>
          <a:blip r:embed="rId5" cstate="print"/>
          <a:srcRect/>
          <a:stretch>
            <a:fillRect/>
          </a:stretch>
        </p:blipFill>
        <p:spPr bwMode="auto">
          <a:xfrm>
            <a:off x="1042988" y="1052513"/>
            <a:ext cx="3395662" cy="4565650"/>
          </a:xfrm>
          <a:prstGeom prst="rect">
            <a:avLst/>
          </a:prstGeom>
          <a:noFill/>
          <a:ln w="9525">
            <a:noFill/>
            <a:miter lim="800000"/>
            <a:headEnd/>
            <a:tailEnd/>
          </a:ln>
        </p:spPr>
      </p:pic>
      <p:pic>
        <p:nvPicPr>
          <p:cNvPr id="30727" name="Image 2"/>
          <p:cNvPicPr>
            <a:picLocks noChangeAspect="1"/>
          </p:cNvPicPr>
          <p:nvPr/>
        </p:nvPicPr>
        <p:blipFill>
          <a:blip r:embed="rId6" cstate="print"/>
          <a:srcRect/>
          <a:stretch>
            <a:fillRect/>
          </a:stretch>
        </p:blipFill>
        <p:spPr bwMode="auto">
          <a:xfrm>
            <a:off x="4859338" y="1090613"/>
            <a:ext cx="3367087" cy="452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ous-titre 2"/>
          <p:cNvSpPr>
            <a:spLocks noGrp="1"/>
          </p:cNvSpPr>
          <p:nvPr>
            <p:ph type="subTitle" idx="4294967295"/>
          </p:nvPr>
        </p:nvSpPr>
        <p:spPr>
          <a:xfrm>
            <a:off x="1806575" y="6237288"/>
            <a:ext cx="5429250" cy="406400"/>
          </a:xfrm>
          <a:ln>
            <a:solidFill>
              <a:schemeClr val="accent1"/>
            </a:solidFill>
          </a:ln>
        </p:spPr>
        <p:txBody>
          <a:bodyPr/>
          <a:lstStyle/>
          <a:p>
            <a:pPr marL="0" indent="0" algn="ctr" eaLnBrk="1" hangingPunct="1">
              <a:lnSpc>
                <a:spcPct val="80000"/>
              </a:lnSpc>
              <a:buFont typeface="Arial" charset="0"/>
              <a:buNone/>
            </a:pPr>
            <a:r>
              <a:rPr lang="fr-FR" sz="1700" b="1" i="1" smtClean="0">
                <a:solidFill>
                  <a:srgbClr val="898989"/>
                </a:solidFill>
              </a:rPr>
              <a:t>http://www.versaillesenvironnementinitiative.fr</a:t>
            </a:r>
            <a:r>
              <a:rPr lang="fr-FR" sz="2500" b="1" i="1" smtClean="0">
                <a:solidFill>
                  <a:srgbClr val="898989"/>
                </a:solidFill>
              </a:rPr>
              <a:t>/</a:t>
            </a:r>
            <a:endParaRPr lang="fr-FR" sz="2500" smtClean="0">
              <a:solidFill>
                <a:srgbClr val="898989"/>
              </a:solidFill>
            </a:endParaRPr>
          </a:p>
          <a:p>
            <a:pPr marL="0" indent="0" algn="ctr" eaLnBrk="1" hangingPunct="1">
              <a:lnSpc>
                <a:spcPct val="80000"/>
              </a:lnSpc>
              <a:buFont typeface="Arial" charset="0"/>
              <a:buNone/>
            </a:pPr>
            <a:endParaRPr lang="fr-FR" sz="2500" smtClean="0">
              <a:solidFill>
                <a:srgbClr val="898989"/>
              </a:solidFill>
            </a:endParaRPr>
          </a:p>
        </p:txBody>
      </p:sp>
      <p:pic>
        <p:nvPicPr>
          <p:cNvPr id="4099" name="Image 4"/>
          <p:cNvPicPr>
            <a:picLocks noChangeAspect="1"/>
          </p:cNvPicPr>
          <p:nvPr/>
        </p:nvPicPr>
        <p:blipFill>
          <a:blip r:embed="rId3" cstate="print"/>
          <a:srcRect/>
          <a:stretch>
            <a:fillRect/>
          </a:stretch>
        </p:blipFill>
        <p:spPr bwMode="auto">
          <a:xfrm>
            <a:off x="7164388" y="5373688"/>
            <a:ext cx="1368425" cy="641350"/>
          </a:xfrm>
          <a:prstGeom prst="rect">
            <a:avLst/>
          </a:prstGeom>
          <a:noFill/>
          <a:ln w="9525">
            <a:noFill/>
            <a:miter lim="800000"/>
            <a:headEnd/>
            <a:tailEnd/>
          </a:ln>
        </p:spPr>
      </p:pic>
      <p:sp>
        <p:nvSpPr>
          <p:cNvPr id="4100" name="ZoneTexte 5"/>
          <p:cNvSpPr txBox="1">
            <a:spLocks noChangeArrowheads="1"/>
          </p:cNvSpPr>
          <p:nvPr/>
        </p:nvSpPr>
        <p:spPr bwMode="auto">
          <a:xfrm>
            <a:off x="684213" y="3357563"/>
            <a:ext cx="6480175" cy="2530475"/>
          </a:xfrm>
          <a:prstGeom prst="rect">
            <a:avLst/>
          </a:prstGeom>
          <a:noFill/>
          <a:ln w="9525">
            <a:noFill/>
            <a:miter lim="800000"/>
            <a:headEnd/>
            <a:tailEnd/>
          </a:ln>
        </p:spPr>
        <p:txBody>
          <a:bodyPr>
            <a:spAutoFit/>
          </a:bodyPr>
          <a:lstStyle/>
          <a:p>
            <a:r>
              <a:rPr lang="fr-FR" sz="2000">
                <a:latin typeface="Calibri" pitchFamily="34" charset="0"/>
              </a:rPr>
              <a:t>Intervenants :</a:t>
            </a:r>
          </a:p>
          <a:p>
            <a:pPr>
              <a:buFontTx/>
              <a:buChar char="-"/>
            </a:pPr>
            <a:r>
              <a:rPr lang="fr-FR" sz="2000">
                <a:latin typeface="Calibri" pitchFamily="34" charset="0"/>
              </a:rPr>
              <a:t> Pierre-Luc LANGLET, Architecte</a:t>
            </a:r>
          </a:p>
          <a:p>
            <a:r>
              <a:rPr lang="fr-FR" sz="2000">
                <a:latin typeface="Calibri" pitchFamily="34" charset="0"/>
              </a:rPr>
              <a:t>Vice président du Club de l’Amélioration de l’Habitat</a:t>
            </a:r>
          </a:p>
          <a:p>
            <a:endParaRPr lang="fr-FR" sz="2000">
              <a:latin typeface="Calibri" pitchFamily="34" charset="0"/>
            </a:endParaRPr>
          </a:p>
          <a:p>
            <a:r>
              <a:rPr lang="fr-FR" sz="2000">
                <a:latin typeface="Calibri" pitchFamily="34" charset="0"/>
              </a:rPr>
              <a:t>- Paul TROUILLOUD, Architecte des Bâtiments de France</a:t>
            </a:r>
          </a:p>
          <a:p>
            <a:r>
              <a:rPr lang="fr-FR" sz="2000">
                <a:latin typeface="Calibri" pitchFamily="34" charset="0"/>
              </a:rPr>
              <a:t>Chef du service territorial de l’architecture et du patrimoine</a:t>
            </a:r>
          </a:p>
          <a:p>
            <a:endParaRPr lang="fr-FR" sz="2000">
              <a:latin typeface="Calibri" pitchFamily="34" charset="0"/>
            </a:endParaRPr>
          </a:p>
          <a:p>
            <a:r>
              <a:rPr lang="fr-FR" sz="2000">
                <a:latin typeface="Calibri" pitchFamily="34" charset="0"/>
              </a:rPr>
              <a:t>- Gwilherm POULLENNEC et Anne BOISROUX-JAY</a:t>
            </a:r>
          </a:p>
        </p:txBody>
      </p:sp>
      <p:pic>
        <p:nvPicPr>
          <p:cNvPr id="4101" name="Espace réservé du contenu 3"/>
          <p:cNvPicPr>
            <a:picLocks noChangeAspect="1"/>
          </p:cNvPicPr>
          <p:nvPr/>
        </p:nvPicPr>
        <p:blipFill>
          <a:blip r:embed="rId4" cstate="print"/>
          <a:srcRect/>
          <a:stretch>
            <a:fillRect/>
          </a:stretch>
        </p:blipFill>
        <p:spPr bwMode="auto">
          <a:xfrm>
            <a:off x="2700338" y="0"/>
            <a:ext cx="3430587" cy="3644900"/>
          </a:xfrm>
          <a:prstGeom prst="rect">
            <a:avLst/>
          </a:prstGeom>
          <a:noFill/>
          <a:ln w="9525">
            <a:noFill/>
            <a:miter lim="800000"/>
            <a:headEnd/>
            <a:tailEnd/>
          </a:ln>
        </p:spPr>
      </p:pic>
      <p:pic>
        <p:nvPicPr>
          <p:cNvPr id="4102" name="Picture 2" descr="Z:\affaires en cours CLA\PIERRE LUC\CAH\cr_m_logo_CAH.jpg"/>
          <p:cNvPicPr>
            <a:picLocks noChangeAspect="1" noChangeArrowheads="1"/>
          </p:cNvPicPr>
          <p:nvPr/>
        </p:nvPicPr>
        <p:blipFill>
          <a:blip r:embed="rId5" cstate="print"/>
          <a:srcRect/>
          <a:stretch>
            <a:fillRect/>
          </a:stretch>
        </p:blipFill>
        <p:spPr bwMode="auto">
          <a:xfrm>
            <a:off x="7235825" y="3357563"/>
            <a:ext cx="1270000" cy="800100"/>
          </a:xfrm>
          <a:prstGeom prst="rect">
            <a:avLst/>
          </a:prstGeom>
          <a:noFill/>
          <a:ln w="9525">
            <a:noFill/>
            <a:miter lim="800000"/>
            <a:headEnd/>
            <a:tailEnd/>
          </a:ln>
        </p:spPr>
      </p:pic>
      <p:pic>
        <p:nvPicPr>
          <p:cNvPr id="4103" name="Picture 7" descr="Logo_ministere_culture_et_communication_(Marianne)"/>
          <p:cNvPicPr>
            <a:picLocks noChangeAspect="1" noChangeArrowheads="1"/>
          </p:cNvPicPr>
          <p:nvPr/>
        </p:nvPicPr>
        <p:blipFill>
          <a:blip r:embed="rId6" cstate="print"/>
          <a:srcRect/>
          <a:stretch>
            <a:fillRect/>
          </a:stretch>
        </p:blipFill>
        <p:spPr bwMode="auto">
          <a:xfrm>
            <a:off x="7235825" y="4508500"/>
            <a:ext cx="1295400"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80430CCB-CC98-41CD-AE1F-99CA05EB9D3B}" type="slidenum">
              <a:rPr lang="fr-FR"/>
              <a:pPr>
                <a:defRPr/>
              </a:pPr>
              <a:t>30</a:t>
            </a:fld>
            <a:endParaRPr lang="fr-FR"/>
          </a:p>
        </p:txBody>
      </p:sp>
      <p:sp>
        <p:nvSpPr>
          <p:cNvPr id="31747" name="Titre 1"/>
          <p:cNvSpPr>
            <a:spLocks noGrp="1"/>
          </p:cNvSpPr>
          <p:nvPr>
            <p:ph type="title" idx="4294967295"/>
          </p:nvPr>
        </p:nvSpPr>
        <p:spPr>
          <a:xfrm>
            <a:off x="1000125" y="2571750"/>
            <a:ext cx="7316788" cy="1500188"/>
          </a:xfrm>
        </p:spPr>
        <p:txBody>
          <a:bodyPr/>
          <a:lstStyle/>
          <a:p>
            <a:pPr eaLnBrk="1" hangingPunct="1"/>
            <a:r>
              <a:rPr lang="fr-FR" sz="3000" smtClean="0"/>
              <a:t/>
            </a:r>
            <a:br>
              <a:rPr lang="fr-FR" sz="3000" smtClean="0"/>
            </a:br>
            <a:endParaRPr lang="fr-FR" sz="3000" smtClean="0"/>
          </a:p>
        </p:txBody>
      </p:sp>
      <p:sp>
        <p:nvSpPr>
          <p:cNvPr id="31748" name="Titre 1"/>
          <p:cNvSpPr txBox="1">
            <a:spLocks/>
          </p:cNvSpPr>
          <p:nvPr/>
        </p:nvSpPr>
        <p:spPr bwMode="auto">
          <a:xfrm>
            <a:off x="684213" y="812800"/>
            <a:ext cx="7704137" cy="5568950"/>
          </a:xfrm>
          <a:prstGeom prst="rect">
            <a:avLst/>
          </a:prstGeom>
          <a:noFill/>
          <a:ln w="9525">
            <a:noFill/>
            <a:miter lim="800000"/>
            <a:headEnd/>
            <a:tailEnd/>
          </a:ln>
        </p:spPr>
        <p:txBody>
          <a:bodyPr>
            <a:spAutoFit/>
          </a:bodyPr>
          <a:lstStyle/>
          <a:p>
            <a:r>
              <a:rPr lang="fr-FR" sz="2400">
                <a:latin typeface="Calibri" pitchFamily="34" charset="0"/>
              </a:rPr>
              <a:t>Performance énergétique des matériaux (</a:t>
            </a:r>
            <a:r>
              <a:rPr lang="fr-FR" sz="2400"/>
              <a:t>L</a:t>
            </a:r>
            <a:r>
              <a:rPr lang="fr-FR" sz="2400">
                <a:latin typeface="Calibri" pitchFamily="34" charset="0"/>
              </a:rPr>
              <a:t>ambda W/mK)</a:t>
            </a:r>
          </a:p>
          <a:p>
            <a:endParaRPr lang="fr-FR" sz="2400">
              <a:latin typeface="Calibri" pitchFamily="34" charset="0"/>
            </a:endParaRPr>
          </a:p>
          <a:p>
            <a:r>
              <a:rPr lang="fr-FR" sz="2400">
                <a:latin typeface="Calibri" pitchFamily="34" charset="0"/>
              </a:rPr>
              <a:t>isolant sous vide (VIP)				0.007    </a:t>
            </a:r>
            <a:r>
              <a:rPr lang="fr-FR" sz="2400">
                <a:solidFill>
                  <a:srgbClr val="FF3300"/>
                </a:solidFill>
                <a:latin typeface="Calibri" pitchFamily="34" charset="0"/>
              </a:rPr>
              <a:t>x140</a:t>
            </a:r>
          </a:p>
          <a:p>
            <a:r>
              <a:rPr lang="fr-FR" sz="2400">
                <a:latin typeface="Calibri" pitchFamily="34" charset="0"/>
              </a:rPr>
              <a:t>polyuréthane (PUR)				0.024    polystyrène expansé (PSE 32)			0.032    </a:t>
            </a:r>
            <a:r>
              <a:rPr lang="fr-FR" sz="2400">
                <a:solidFill>
                  <a:srgbClr val="FF3300"/>
                </a:solidFill>
                <a:latin typeface="Calibri" pitchFamily="34" charset="0"/>
              </a:rPr>
              <a:t>x30</a:t>
            </a:r>
            <a:endParaRPr lang="fr-FR" sz="2400">
              <a:latin typeface="Calibri" pitchFamily="34" charset="0"/>
            </a:endParaRPr>
          </a:p>
          <a:p>
            <a:r>
              <a:rPr lang="fr-FR" sz="2400">
                <a:latin typeface="Calibri" pitchFamily="34" charset="0"/>
              </a:rPr>
              <a:t>laine minérale (LR.LV)				0.032</a:t>
            </a:r>
          </a:p>
          <a:p>
            <a:r>
              <a:rPr lang="fr-FR" sz="2400">
                <a:latin typeface="Calibri" pitchFamily="34" charset="0"/>
              </a:rPr>
              <a:t>verre cellulaire				0.045</a:t>
            </a:r>
          </a:p>
          <a:p>
            <a:r>
              <a:rPr lang="fr-FR" sz="2400">
                <a:latin typeface="Calibri" pitchFamily="34" charset="0"/>
              </a:rPr>
              <a:t>béton cellulaire				0.180</a:t>
            </a:r>
          </a:p>
          <a:p>
            <a:r>
              <a:rPr lang="fr-FR" sz="2400">
                <a:latin typeface="Calibri" pitchFamily="34" charset="0"/>
              </a:rPr>
              <a:t>bois						0.180</a:t>
            </a:r>
          </a:p>
          <a:p>
            <a:r>
              <a:rPr lang="fr-FR" sz="2400">
                <a:latin typeface="Calibri" pitchFamily="34" charset="0"/>
              </a:rPr>
              <a:t>brique creuse de terre cuite			0.350</a:t>
            </a:r>
          </a:p>
          <a:p>
            <a:r>
              <a:rPr lang="fr-FR" sz="2400">
                <a:latin typeface="Calibri" pitchFamily="34" charset="0"/>
              </a:rPr>
              <a:t>parpaing creux de ciment			0.700</a:t>
            </a:r>
          </a:p>
          <a:p>
            <a:r>
              <a:rPr lang="fr-FR" sz="2400">
                <a:latin typeface="Calibri" pitchFamily="34" charset="0"/>
              </a:rPr>
              <a:t>brique pleine de terre cuite			1.000    </a:t>
            </a:r>
            <a:r>
              <a:rPr lang="fr-FR" sz="2400">
                <a:solidFill>
                  <a:srgbClr val="FF3300"/>
                </a:solidFill>
                <a:latin typeface="Calibri" pitchFamily="34" charset="0"/>
              </a:rPr>
              <a:t>x1</a:t>
            </a:r>
          </a:p>
          <a:p>
            <a:r>
              <a:rPr lang="fr-FR" sz="2400">
                <a:latin typeface="Calibri" pitchFamily="34" charset="0"/>
              </a:rPr>
              <a:t>pierre meulière				1.300</a:t>
            </a:r>
          </a:p>
          <a:p>
            <a:r>
              <a:rPr lang="fr-FR" sz="2400">
                <a:latin typeface="Calibri" pitchFamily="34" charset="0"/>
              </a:rPr>
              <a:t>béton 						1.800</a:t>
            </a:r>
          </a:p>
          <a:p>
            <a:pPr>
              <a:buFontTx/>
              <a:buChar char="-"/>
            </a:pPr>
            <a:endParaRPr lang="fr-FR" sz="2400">
              <a:latin typeface="Calibri" pitchFamily="34" charset="0"/>
            </a:endParaRPr>
          </a:p>
        </p:txBody>
      </p:sp>
      <p:pic>
        <p:nvPicPr>
          <p:cNvPr id="31749" name="Picture 42" descr="LOGOAPLUSA"/>
          <p:cNvPicPr>
            <a:picLocks noChangeAspect="1" noChangeArrowheads="1"/>
          </p:cNvPicPr>
          <p:nvPr/>
        </p:nvPicPr>
        <p:blipFill>
          <a:blip r:embed="rId3" cstate="print"/>
          <a:srcRect/>
          <a:stretch>
            <a:fillRect/>
          </a:stretch>
        </p:blipFill>
        <p:spPr bwMode="auto">
          <a:xfrm>
            <a:off x="2643188" y="6224588"/>
            <a:ext cx="633412" cy="633412"/>
          </a:xfrm>
          <a:prstGeom prst="rect">
            <a:avLst/>
          </a:prstGeom>
          <a:noFill/>
          <a:ln w="9525">
            <a:noFill/>
            <a:miter lim="800000"/>
            <a:headEnd/>
            <a:tailEnd/>
          </a:ln>
        </p:spPr>
      </p:pic>
      <p:pic>
        <p:nvPicPr>
          <p:cNvPr id="31750" name="Picture 53" descr="logo-double2011"/>
          <p:cNvPicPr>
            <a:picLocks noChangeAspect="1" noChangeArrowheads="1"/>
          </p:cNvPicPr>
          <p:nvPr/>
        </p:nvPicPr>
        <p:blipFill>
          <a:blip r:embed="rId4" cstate="print"/>
          <a:srcRect l="4361" t="9836" r="3259" b="7626"/>
          <a:stretch>
            <a:fillRect/>
          </a:stretch>
        </p:blipFill>
        <p:spPr bwMode="auto">
          <a:xfrm>
            <a:off x="3786188" y="6218238"/>
            <a:ext cx="1295400" cy="639762"/>
          </a:xfrm>
          <a:prstGeom prst="rect">
            <a:avLst/>
          </a:prstGeom>
          <a:noFill/>
          <a:ln w="9525">
            <a:noFill/>
            <a:miter lim="800000"/>
            <a:headEnd/>
            <a:tailEnd/>
          </a:ln>
        </p:spPr>
      </p:pic>
      <p:pic>
        <p:nvPicPr>
          <p:cNvPr id="31751" name="Picture 2"/>
          <p:cNvPicPr>
            <a:picLocks noChangeAspect="1" noChangeArrowheads="1"/>
          </p:cNvPicPr>
          <p:nvPr/>
        </p:nvPicPr>
        <p:blipFill>
          <a:blip r:embed="rId5" cstate="print"/>
          <a:srcRect/>
          <a:stretch>
            <a:fillRect/>
          </a:stretch>
        </p:blipFill>
        <p:spPr bwMode="auto">
          <a:xfrm>
            <a:off x="5357813" y="6138863"/>
            <a:ext cx="928687" cy="719137"/>
          </a:xfrm>
          <a:prstGeom prst="rect">
            <a:avLst/>
          </a:prstGeom>
          <a:noFill/>
          <a:ln w="9525">
            <a:noFill/>
            <a:miter lim="800000"/>
            <a:headEnd/>
            <a:tailEnd/>
          </a:ln>
        </p:spPr>
      </p:pic>
      <p:sp>
        <p:nvSpPr>
          <p:cNvPr id="31752" name="Freeform 15"/>
          <p:cNvSpPr>
            <a:spLocks/>
          </p:cNvSpPr>
          <p:nvPr/>
        </p:nvSpPr>
        <p:spPr bwMode="auto">
          <a:xfrm>
            <a:off x="1116013" y="1677988"/>
            <a:ext cx="6985000" cy="4332287"/>
          </a:xfrm>
          <a:custGeom>
            <a:avLst/>
            <a:gdLst>
              <a:gd name="T0" fmla="*/ 0 w 4354"/>
              <a:gd name="T1" fmla="*/ 2147483647 h 2185"/>
              <a:gd name="T2" fmla="*/ 2147483647 w 4354"/>
              <a:gd name="T3" fmla="*/ 2147483647 h 2185"/>
              <a:gd name="T4" fmla="*/ 2147483647 w 4354"/>
              <a:gd name="T5" fmla="*/ 2147483647 h 2185"/>
              <a:gd name="T6" fmla="*/ 2147483647 w 4354"/>
              <a:gd name="T7" fmla="*/ 0 h 2185"/>
              <a:gd name="T8" fmla="*/ 0 60000 65536"/>
              <a:gd name="T9" fmla="*/ 0 60000 65536"/>
              <a:gd name="T10" fmla="*/ 0 60000 65536"/>
              <a:gd name="T11" fmla="*/ 0 60000 65536"/>
              <a:gd name="T12" fmla="*/ 0 w 4354"/>
              <a:gd name="T13" fmla="*/ 0 h 2185"/>
              <a:gd name="T14" fmla="*/ 4354 w 4354"/>
              <a:gd name="T15" fmla="*/ 2185 h 2185"/>
            </a:gdLst>
            <a:ahLst/>
            <a:cxnLst>
              <a:cxn ang="T8">
                <a:pos x="T0" y="T1"/>
              </a:cxn>
              <a:cxn ang="T9">
                <a:pos x="T2" y="T3"/>
              </a:cxn>
              <a:cxn ang="T10">
                <a:pos x="T4" y="T5"/>
              </a:cxn>
              <a:cxn ang="T11">
                <a:pos x="T6" y="T7"/>
              </a:cxn>
            </a:cxnLst>
            <a:rect l="T12" t="T13" r="T14" b="T15"/>
            <a:pathLst>
              <a:path w="4354" h="2185">
                <a:moveTo>
                  <a:pt x="0" y="2177"/>
                </a:moveTo>
                <a:cubicBezTo>
                  <a:pt x="600" y="2181"/>
                  <a:pt x="1201" y="2185"/>
                  <a:pt x="1723" y="2087"/>
                </a:cubicBezTo>
                <a:cubicBezTo>
                  <a:pt x="2245" y="1989"/>
                  <a:pt x="2691" y="1936"/>
                  <a:pt x="3130" y="1588"/>
                </a:cubicBezTo>
                <a:cubicBezTo>
                  <a:pt x="3569" y="1240"/>
                  <a:pt x="3961" y="620"/>
                  <a:pt x="4354" y="0"/>
                </a:cubicBezTo>
              </a:path>
            </a:pathLst>
          </a:custGeom>
          <a:noFill/>
          <a:ln w="25400">
            <a:solidFill>
              <a:srgbClr val="FF0000"/>
            </a:solidFill>
            <a:round/>
            <a:headEnd/>
            <a:tailEnd/>
          </a:ln>
        </p:spPr>
        <p:txBody>
          <a:bodyPr/>
          <a:lstStyle/>
          <a:p>
            <a:endParaRPr lang="fr-FR"/>
          </a:p>
        </p:txBody>
      </p:sp>
      <p:pic>
        <p:nvPicPr>
          <p:cNvPr id="31753" name="Image 4"/>
          <p:cNvPicPr>
            <a:picLocks noChangeAspect="1"/>
          </p:cNvPicPr>
          <p:nvPr/>
        </p:nvPicPr>
        <p:blipFill>
          <a:blip r:embed="rId6" cstate="print"/>
          <a:srcRect/>
          <a:stretch>
            <a:fillRect/>
          </a:stretch>
        </p:blipFill>
        <p:spPr bwMode="auto">
          <a:xfrm>
            <a:off x="107950" y="115888"/>
            <a:ext cx="1584325" cy="742950"/>
          </a:xfrm>
          <a:prstGeom prst="rect">
            <a:avLst/>
          </a:prstGeom>
          <a:noFill/>
          <a:ln w="9525">
            <a:noFill/>
            <a:miter lim="800000"/>
            <a:headEnd/>
            <a:tailEnd/>
          </a:ln>
        </p:spPr>
      </p:pic>
      <p:pic>
        <p:nvPicPr>
          <p:cNvPr id="31754" name="Picture 2" descr="Z:\affaires en cours CLA\PIERRE LUC\CAH\cr_m_logo_CAH.jpg"/>
          <p:cNvPicPr>
            <a:picLocks noChangeAspect="1" noChangeArrowheads="1"/>
          </p:cNvPicPr>
          <p:nvPr/>
        </p:nvPicPr>
        <p:blipFill>
          <a:blip r:embed="rId7" cstate="print"/>
          <a:srcRect/>
          <a:stretch>
            <a:fillRect/>
          </a:stretch>
        </p:blipFill>
        <p:spPr bwMode="auto">
          <a:xfrm>
            <a:off x="7715250" y="142875"/>
            <a:ext cx="1270000" cy="800100"/>
          </a:xfrm>
          <a:prstGeom prst="rect">
            <a:avLst/>
          </a:prstGeom>
          <a:noFill/>
          <a:ln w="9525">
            <a:noFill/>
            <a:miter lim="800000"/>
            <a:headEnd/>
            <a:tailEnd/>
          </a:ln>
        </p:spPr>
      </p:pic>
      <p:graphicFrame>
        <p:nvGraphicFramePr>
          <p:cNvPr id="31786" name="Group 42"/>
          <p:cNvGraphicFramePr>
            <a:graphicFrameLocks noGrp="1"/>
          </p:cNvGraphicFramePr>
          <p:nvPr/>
        </p:nvGraphicFramePr>
        <p:xfrm>
          <a:off x="684213" y="2349500"/>
          <a:ext cx="6335712" cy="304800"/>
        </p:xfrm>
        <a:graphic>
          <a:graphicData uri="http://schemas.openxmlformats.org/drawingml/2006/table">
            <a:tbl>
              <a:tblPr/>
              <a:tblGrid>
                <a:gridCol w="6335712"/>
              </a:tblGrid>
              <a:tr h="2159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787" name="Group 43"/>
          <p:cNvGraphicFramePr>
            <a:graphicFrameLocks noGrp="1"/>
          </p:cNvGraphicFramePr>
          <p:nvPr/>
        </p:nvGraphicFramePr>
        <p:xfrm>
          <a:off x="684213" y="1628775"/>
          <a:ext cx="6335712" cy="304800"/>
        </p:xfrm>
        <a:graphic>
          <a:graphicData uri="http://schemas.openxmlformats.org/drawingml/2006/table">
            <a:tbl>
              <a:tblPr/>
              <a:tblGrid>
                <a:gridCol w="6335712"/>
              </a:tblGrid>
              <a:tr h="2159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793" name="Group 49"/>
          <p:cNvGraphicFramePr>
            <a:graphicFrameLocks noGrp="1"/>
          </p:cNvGraphicFramePr>
          <p:nvPr/>
        </p:nvGraphicFramePr>
        <p:xfrm>
          <a:off x="684213" y="4926013"/>
          <a:ext cx="6335712" cy="304800"/>
        </p:xfrm>
        <a:graphic>
          <a:graphicData uri="http://schemas.openxmlformats.org/drawingml/2006/table">
            <a:tbl>
              <a:tblPr/>
              <a:tblGrid>
                <a:gridCol w="6335712"/>
              </a:tblGrid>
              <a:tr h="2159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a date 1"/>
          <p:cNvSpPr>
            <a:spLocks noGrp="1"/>
          </p:cNvSpPr>
          <p:nvPr>
            <p:ph type="dt" sz="quarter" idx="10"/>
          </p:nvPr>
        </p:nvSpPr>
        <p:spPr bwMode="auto">
          <a:noFill/>
          <a:ln>
            <a:miter lim="800000"/>
            <a:headEnd/>
            <a:tailEnd/>
          </a:ln>
        </p:spPr>
        <p:txBody>
          <a:bodyPr/>
          <a:lstStyle/>
          <a:p>
            <a:endParaRPr lang="fr-FR" smtClean="0"/>
          </a:p>
        </p:txBody>
      </p:sp>
      <p:sp>
        <p:nvSpPr>
          <p:cNvPr id="3" name="Espace réservé du numéro de diapositive 2"/>
          <p:cNvSpPr>
            <a:spLocks noGrp="1"/>
          </p:cNvSpPr>
          <p:nvPr>
            <p:ph type="sldNum" sz="quarter" idx="12"/>
          </p:nvPr>
        </p:nvSpPr>
        <p:spPr/>
        <p:txBody>
          <a:bodyPr/>
          <a:lstStyle/>
          <a:p>
            <a:pPr>
              <a:defRPr/>
            </a:pPr>
            <a:fld id="{9C44E5FA-AC01-4C84-B492-8882860D4F1A}" type="slidenum">
              <a:rPr lang="fr-FR" smtClean="0"/>
              <a:pPr>
                <a:defRPr/>
              </a:pPr>
              <a:t>31</a:t>
            </a:fld>
            <a:endParaRPr lang="fr-FR"/>
          </a:p>
        </p:txBody>
      </p:sp>
      <p:pic>
        <p:nvPicPr>
          <p:cNvPr id="32772" name="Image 4"/>
          <p:cNvPicPr>
            <a:picLocks noChangeAspect="1"/>
          </p:cNvPicPr>
          <p:nvPr/>
        </p:nvPicPr>
        <p:blipFill>
          <a:blip r:embed="rId3" cstate="print"/>
          <a:srcRect/>
          <a:stretch>
            <a:fillRect/>
          </a:stretch>
        </p:blipFill>
        <p:spPr bwMode="auto">
          <a:xfrm>
            <a:off x="107950" y="115888"/>
            <a:ext cx="1584325" cy="742950"/>
          </a:xfrm>
          <a:prstGeom prst="rect">
            <a:avLst/>
          </a:prstGeom>
          <a:noFill/>
          <a:ln w="9525">
            <a:noFill/>
            <a:miter lim="800000"/>
            <a:headEnd/>
            <a:tailEnd/>
          </a:ln>
        </p:spPr>
      </p:pic>
      <p:pic>
        <p:nvPicPr>
          <p:cNvPr id="32773" name="Picture 2" descr="Z:\affaires en cours CLA\PIERRE LUC\CAH\cr_m_logo_CAH.jpg"/>
          <p:cNvPicPr>
            <a:picLocks noChangeAspect="1" noChangeArrowheads="1"/>
          </p:cNvPicPr>
          <p:nvPr/>
        </p:nvPicPr>
        <p:blipFill>
          <a:blip r:embed="rId4" cstate="print"/>
          <a:srcRect/>
          <a:stretch>
            <a:fillRect/>
          </a:stretch>
        </p:blipFill>
        <p:spPr bwMode="auto">
          <a:xfrm>
            <a:off x="7715250" y="142875"/>
            <a:ext cx="1270000" cy="800100"/>
          </a:xfrm>
          <a:prstGeom prst="rect">
            <a:avLst/>
          </a:prstGeom>
          <a:noFill/>
          <a:ln w="9525">
            <a:noFill/>
            <a:miter lim="800000"/>
            <a:headEnd/>
            <a:tailEnd/>
          </a:ln>
        </p:spPr>
      </p:pic>
      <p:sp>
        <p:nvSpPr>
          <p:cNvPr id="32774" name="ZoneTexte 5"/>
          <p:cNvSpPr txBox="1">
            <a:spLocks noChangeArrowheads="1"/>
          </p:cNvSpPr>
          <p:nvPr/>
        </p:nvSpPr>
        <p:spPr bwMode="auto">
          <a:xfrm>
            <a:off x="138113" y="969963"/>
            <a:ext cx="8877300" cy="2524125"/>
          </a:xfrm>
          <a:prstGeom prst="rect">
            <a:avLst/>
          </a:prstGeom>
          <a:noFill/>
          <a:ln w="9525">
            <a:noFill/>
            <a:miter lim="800000"/>
            <a:headEnd/>
            <a:tailEnd/>
          </a:ln>
        </p:spPr>
        <p:txBody>
          <a:bodyPr>
            <a:spAutoFit/>
          </a:bodyPr>
          <a:lstStyle/>
          <a:p>
            <a:r>
              <a:rPr lang="fr-FR" sz="2800"/>
              <a:t>Améliorer le bâti et les équipements des copropriétés</a:t>
            </a:r>
          </a:p>
          <a:p>
            <a:endParaRPr lang="fr-FR" sz="2800"/>
          </a:p>
          <a:p>
            <a:r>
              <a:rPr lang="fr-FR" sz="2800"/>
              <a:t>- Les travaux sur </a:t>
            </a:r>
            <a:r>
              <a:rPr lang="fr-FR" sz="2800">
                <a:solidFill>
                  <a:srgbClr val="0066FF"/>
                </a:solidFill>
              </a:rPr>
              <a:t>parties privatives</a:t>
            </a:r>
          </a:p>
          <a:p>
            <a:r>
              <a:rPr lang="fr-FR" sz="2800"/>
              <a:t>- Les travaux sur </a:t>
            </a:r>
            <a:r>
              <a:rPr lang="fr-FR" sz="2800">
                <a:solidFill>
                  <a:srgbClr val="FF0000"/>
                </a:solidFill>
              </a:rPr>
              <a:t>parties communes		</a:t>
            </a:r>
            <a:r>
              <a:rPr lang="fr-FR" sz="2400">
                <a:solidFill>
                  <a:srgbClr val="FF0000"/>
                </a:solidFill>
              </a:rPr>
              <a:t>ventilation</a:t>
            </a:r>
            <a:r>
              <a:rPr lang="fr-FR" sz="2800">
                <a:solidFill>
                  <a:srgbClr val="FF0000"/>
                </a:solidFill>
              </a:rPr>
              <a:t>		</a:t>
            </a:r>
          </a:p>
          <a:p>
            <a:endParaRPr lang="fr-FR"/>
          </a:p>
        </p:txBody>
      </p:sp>
      <p:pic>
        <p:nvPicPr>
          <p:cNvPr id="32775" name="Image 6"/>
          <p:cNvPicPr>
            <a:picLocks noChangeAspect="1"/>
          </p:cNvPicPr>
          <p:nvPr/>
        </p:nvPicPr>
        <p:blipFill>
          <a:blip r:embed="rId5" cstate="print"/>
          <a:srcRect/>
          <a:stretch>
            <a:fillRect/>
          </a:stretch>
        </p:blipFill>
        <p:spPr bwMode="auto">
          <a:xfrm>
            <a:off x="2411413" y="2752725"/>
            <a:ext cx="6732587" cy="4140200"/>
          </a:xfrm>
          <a:prstGeom prst="rect">
            <a:avLst/>
          </a:prstGeom>
          <a:noFill/>
          <a:ln w="9525">
            <a:noFill/>
            <a:miter lim="800000"/>
            <a:headEnd/>
            <a:tailEnd/>
          </a:ln>
        </p:spPr>
      </p:pic>
      <p:sp>
        <p:nvSpPr>
          <p:cNvPr id="11" name="Flèche vers le haut 10"/>
          <p:cNvSpPr/>
          <p:nvPr/>
        </p:nvSpPr>
        <p:spPr>
          <a:xfrm>
            <a:off x="7283450" y="2428875"/>
            <a:ext cx="44450" cy="269875"/>
          </a:xfrm>
          <a:prstGeom prst="up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 3"/>
          <p:cNvPicPr>
            <a:picLocks noChangeAspect="1"/>
          </p:cNvPicPr>
          <p:nvPr/>
        </p:nvPicPr>
        <p:blipFill>
          <a:blip r:embed="rId2" cstate="print"/>
          <a:srcRect/>
          <a:stretch>
            <a:fillRect/>
          </a:stretch>
        </p:blipFill>
        <p:spPr bwMode="auto">
          <a:xfrm>
            <a:off x="1958975" y="0"/>
            <a:ext cx="7185025" cy="6826250"/>
          </a:xfrm>
          <a:prstGeom prst="rect">
            <a:avLst/>
          </a:prstGeom>
          <a:noFill/>
          <a:ln w="9525">
            <a:noFill/>
            <a:miter lim="800000"/>
            <a:headEnd/>
            <a:tailEnd/>
          </a:ln>
        </p:spPr>
      </p:pic>
      <p:sp>
        <p:nvSpPr>
          <p:cNvPr id="33795" name="Espace réservé de la date 1"/>
          <p:cNvSpPr>
            <a:spLocks noGrp="1"/>
          </p:cNvSpPr>
          <p:nvPr>
            <p:ph type="dt" sz="quarter" idx="10"/>
          </p:nvPr>
        </p:nvSpPr>
        <p:spPr bwMode="auto">
          <a:noFill/>
          <a:ln>
            <a:miter lim="800000"/>
            <a:headEnd/>
            <a:tailEnd/>
          </a:ln>
        </p:spPr>
        <p:txBody>
          <a:bodyPr/>
          <a:lstStyle/>
          <a:p>
            <a:r>
              <a:rPr lang="fr-FR" smtClean="0"/>
              <a:t>version 2 - 16.03version 1 - 13.03</a:t>
            </a:r>
          </a:p>
        </p:txBody>
      </p:sp>
      <p:sp>
        <p:nvSpPr>
          <p:cNvPr id="3" name="Espace réservé du numéro de diapositive 2"/>
          <p:cNvSpPr>
            <a:spLocks noGrp="1"/>
          </p:cNvSpPr>
          <p:nvPr>
            <p:ph type="sldNum" sz="quarter" idx="12"/>
          </p:nvPr>
        </p:nvSpPr>
        <p:spPr/>
        <p:txBody>
          <a:bodyPr/>
          <a:lstStyle/>
          <a:p>
            <a:pPr>
              <a:defRPr/>
            </a:pPr>
            <a:fld id="{26676709-17B0-44AF-99C2-9E457A4D6DD7}" type="slidenum">
              <a:rPr lang="fr-FR" smtClean="0"/>
              <a:pPr>
                <a:defRPr/>
              </a:pPr>
              <a:t>32</a:t>
            </a:fld>
            <a:endParaRPr lang="fr-FR"/>
          </a:p>
        </p:txBody>
      </p:sp>
      <p:pic>
        <p:nvPicPr>
          <p:cNvPr id="5" name="Picture 27" descr="CARTE"/>
          <p:cNvPicPr>
            <a:picLocks noChangeAspect="1" noChangeArrowheads="1"/>
          </p:cNvPicPr>
          <p:nvPr/>
        </p:nvPicPr>
        <p:blipFill>
          <a:blip r:embed="rId3" cstate="print"/>
          <a:srcRect/>
          <a:stretch>
            <a:fillRect/>
          </a:stretch>
        </p:blipFill>
        <p:spPr bwMode="auto">
          <a:xfrm rot="21306923">
            <a:off x="190500" y="1687513"/>
            <a:ext cx="1450975" cy="2000250"/>
          </a:xfrm>
          <a:prstGeom prst="rect">
            <a:avLst/>
          </a:prstGeom>
          <a:noFill/>
          <a:effectLst>
            <a:outerShdw dist="35921" dir="2700000" algn="ctr" rotWithShape="0">
              <a:srgbClr val="808080"/>
            </a:outerShdw>
          </a:effectLst>
        </p:spPr>
      </p:pic>
      <p:pic>
        <p:nvPicPr>
          <p:cNvPr id="33798" name="Image 4"/>
          <p:cNvPicPr>
            <a:picLocks noChangeAspect="1"/>
          </p:cNvPicPr>
          <p:nvPr/>
        </p:nvPicPr>
        <p:blipFill>
          <a:blip r:embed="rId4" cstate="print"/>
          <a:srcRect/>
          <a:stretch>
            <a:fillRect/>
          </a:stretch>
        </p:blipFill>
        <p:spPr bwMode="auto">
          <a:xfrm>
            <a:off x="107950" y="115888"/>
            <a:ext cx="1584325" cy="742950"/>
          </a:xfrm>
          <a:prstGeom prst="rect">
            <a:avLst/>
          </a:prstGeom>
          <a:noFill/>
          <a:ln w="9525">
            <a:noFill/>
            <a:miter lim="800000"/>
            <a:headEnd/>
            <a:tailEnd/>
          </a:ln>
        </p:spPr>
      </p:pic>
      <p:sp>
        <p:nvSpPr>
          <p:cNvPr id="33799" name="ZoneTexte 7"/>
          <p:cNvSpPr txBox="1">
            <a:spLocks noChangeArrowheads="1"/>
          </p:cNvSpPr>
          <p:nvPr/>
        </p:nvSpPr>
        <p:spPr bwMode="auto">
          <a:xfrm>
            <a:off x="112713" y="1125538"/>
            <a:ext cx="2016125" cy="738187"/>
          </a:xfrm>
          <a:prstGeom prst="rect">
            <a:avLst/>
          </a:prstGeom>
          <a:noFill/>
          <a:ln w="9525">
            <a:noFill/>
            <a:miter lim="800000"/>
            <a:headEnd/>
            <a:tailEnd/>
          </a:ln>
        </p:spPr>
        <p:txBody>
          <a:bodyPr>
            <a:spAutoFit/>
          </a:bodyPr>
          <a:lstStyle/>
          <a:p>
            <a:r>
              <a:rPr lang="fr-FR" sz="2400" b="1"/>
              <a:t>Isoler</a:t>
            </a:r>
          </a:p>
          <a:p>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0" y="923925"/>
            <a:ext cx="3995738" cy="3297238"/>
          </a:xfrm>
          <a:prstGeom prst="rect">
            <a:avLst/>
          </a:prstGeom>
          <a:noFill/>
          <a:ln w="9525">
            <a:noFill/>
            <a:miter lim="800000"/>
            <a:headEnd/>
            <a:tailEnd/>
          </a:ln>
        </p:spPr>
        <p:txBody>
          <a:bodyPr>
            <a:spAutoFit/>
          </a:bodyPr>
          <a:lstStyle/>
          <a:p>
            <a:pPr>
              <a:spcBef>
                <a:spcPct val="50000"/>
              </a:spcBef>
            </a:pPr>
            <a:r>
              <a:rPr lang="fr-FR" sz="2800" b="1">
                <a:latin typeface="Calibri" pitchFamily="34" charset="0"/>
              </a:rPr>
              <a:t>Ventiler</a:t>
            </a:r>
          </a:p>
          <a:p>
            <a:pPr>
              <a:spcBef>
                <a:spcPct val="50000"/>
              </a:spcBef>
            </a:pPr>
            <a:endParaRPr lang="fr-FR" sz="2800">
              <a:latin typeface="Calibri" pitchFamily="34" charset="0"/>
            </a:endParaRPr>
          </a:p>
          <a:p>
            <a:pPr>
              <a:spcBef>
                <a:spcPct val="50000"/>
              </a:spcBef>
            </a:pPr>
            <a:r>
              <a:rPr lang="fr-FR" sz="2800">
                <a:solidFill>
                  <a:schemeClr val="hlink"/>
                </a:solidFill>
                <a:latin typeface="Calibri" pitchFamily="34" charset="0"/>
              </a:rPr>
              <a:t>Nous buvons 2 litres d’eau par jour…</a:t>
            </a:r>
          </a:p>
          <a:p>
            <a:pPr>
              <a:spcBef>
                <a:spcPct val="50000"/>
              </a:spcBef>
            </a:pPr>
            <a:r>
              <a:rPr lang="fr-FR" sz="2800">
                <a:solidFill>
                  <a:schemeClr val="hlink"/>
                </a:solidFill>
                <a:latin typeface="Calibri" pitchFamily="34" charset="0"/>
              </a:rPr>
              <a:t>Et nous nous soucions de la qualité de l’eau</a:t>
            </a:r>
          </a:p>
        </p:txBody>
      </p:sp>
      <p:sp>
        <p:nvSpPr>
          <p:cNvPr id="34819" name="Text Box 4"/>
          <p:cNvSpPr txBox="1">
            <a:spLocks noChangeArrowheads="1"/>
          </p:cNvSpPr>
          <p:nvPr/>
        </p:nvSpPr>
        <p:spPr bwMode="auto">
          <a:xfrm>
            <a:off x="8532813" y="0"/>
            <a:ext cx="611187" cy="336550"/>
          </a:xfrm>
          <a:prstGeom prst="rect">
            <a:avLst/>
          </a:prstGeom>
          <a:noFill/>
          <a:ln w="9525">
            <a:noFill/>
            <a:miter lim="800000"/>
            <a:headEnd/>
            <a:tailEnd/>
          </a:ln>
        </p:spPr>
        <p:txBody>
          <a:bodyPr>
            <a:spAutoFit/>
          </a:bodyPr>
          <a:lstStyle/>
          <a:p>
            <a:pPr algn="r">
              <a:spcBef>
                <a:spcPct val="50000"/>
              </a:spcBef>
            </a:pPr>
            <a:fld id="{03024FE6-7A9B-4DEC-A30C-3111D5903A1C}" type="slidenum">
              <a:rPr lang="fr-FR" sz="1600"/>
              <a:pPr algn="r">
                <a:spcBef>
                  <a:spcPct val="50000"/>
                </a:spcBef>
              </a:pPr>
              <a:t>33</a:t>
            </a:fld>
            <a:endParaRPr lang="fr-FR" sz="1600"/>
          </a:p>
        </p:txBody>
      </p:sp>
      <p:pic>
        <p:nvPicPr>
          <p:cNvPr id="109573" name="Picture 5" descr="Page0001"/>
          <p:cNvPicPr>
            <a:picLocks noChangeAspect="1" noChangeArrowheads="1"/>
          </p:cNvPicPr>
          <p:nvPr/>
        </p:nvPicPr>
        <p:blipFill>
          <a:blip r:embed="rId3" cstate="print"/>
          <a:srcRect l="-291" t="2988"/>
          <a:stretch>
            <a:fillRect/>
          </a:stretch>
        </p:blipFill>
        <p:spPr bwMode="auto">
          <a:xfrm>
            <a:off x="4506913" y="333375"/>
            <a:ext cx="4637087" cy="6335713"/>
          </a:xfrm>
          <a:prstGeom prst="rect">
            <a:avLst/>
          </a:prstGeom>
          <a:noFill/>
          <a:ln w="9525">
            <a:noFill/>
            <a:miter lim="800000"/>
            <a:headEnd/>
            <a:tailEnd/>
          </a:ln>
        </p:spPr>
      </p:pic>
      <p:pic>
        <p:nvPicPr>
          <p:cNvPr id="109574" name="Picture 6" descr="carte 5"/>
          <p:cNvPicPr>
            <a:picLocks noChangeAspect="1" noChangeArrowheads="1"/>
          </p:cNvPicPr>
          <p:nvPr/>
        </p:nvPicPr>
        <p:blipFill>
          <a:blip r:embed="rId4" cstate="print"/>
          <a:srcRect/>
          <a:stretch>
            <a:fillRect/>
          </a:stretch>
        </p:blipFill>
        <p:spPr bwMode="auto">
          <a:xfrm rot="197172">
            <a:off x="3348038" y="115888"/>
            <a:ext cx="1474787" cy="2001837"/>
          </a:xfrm>
          <a:prstGeom prst="rect">
            <a:avLst/>
          </a:prstGeom>
          <a:noFill/>
          <a:effectLst>
            <a:outerShdw dist="35921" dir="2700000" algn="ctr" rotWithShape="0">
              <a:srgbClr val="808080"/>
            </a:outerShdw>
          </a:effectLst>
        </p:spPr>
      </p:pic>
      <p:sp>
        <p:nvSpPr>
          <p:cNvPr id="109583" name="Text Box 15"/>
          <p:cNvSpPr txBox="1">
            <a:spLocks noChangeArrowheads="1"/>
          </p:cNvSpPr>
          <p:nvPr/>
        </p:nvSpPr>
        <p:spPr bwMode="auto">
          <a:xfrm>
            <a:off x="0" y="4294188"/>
            <a:ext cx="4211638" cy="2014537"/>
          </a:xfrm>
          <a:prstGeom prst="rect">
            <a:avLst/>
          </a:prstGeom>
          <a:noFill/>
          <a:ln w="9525">
            <a:noFill/>
            <a:miter lim="800000"/>
            <a:headEnd/>
            <a:tailEnd/>
          </a:ln>
        </p:spPr>
        <p:txBody>
          <a:bodyPr>
            <a:spAutoFit/>
          </a:bodyPr>
          <a:lstStyle/>
          <a:p>
            <a:pPr>
              <a:spcBef>
                <a:spcPct val="50000"/>
              </a:spcBef>
            </a:pPr>
            <a:r>
              <a:rPr lang="fr-FR" sz="2800">
                <a:solidFill>
                  <a:srgbClr val="FF0000"/>
                </a:solidFill>
                <a:latin typeface="Calibri" pitchFamily="34" charset="0"/>
              </a:rPr>
              <a:t>Nous respirons 20000 litres d’air par jour…</a:t>
            </a:r>
          </a:p>
          <a:p>
            <a:pPr>
              <a:spcBef>
                <a:spcPct val="50000"/>
              </a:spcBef>
            </a:pPr>
            <a:r>
              <a:rPr lang="fr-FR" sz="2800">
                <a:solidFill>
                  <a:srgbClr val="FF0000"/>
                </a:solidFill>
                <a:latin typeface="Calibri" pitchFamily="34" charset="0"/>
              </a:rPr>
              <a:t>Qui se soucie de la qualité de l’air intérieur ?</a:t>
            </a:r>
          </a:p>
        </p:txBody>
      </p:sp>
      <p:pic>
        <p:nvPicPr>
          <p:cNvPr id="34823" name="Image 4"/>
          <p:cNvPicPr>
            <a:picLocks noChangeAspect="1"/>
          </p:cNvPicPr>
          <p:nvPr/>
        </p:nvPicPr>
        <p:blipFill>
          <a:blip r:embed="rId5" cstate="print"/>
          <a:srcRect/>
          <a:stretch>
            <a:fillRect/>
          </a:stretch>
        </p:blipFill>
        <p:spPr bwMode="auto">
          <a:xfrm>
            <a:off x="107950" y="115888"/>
            <a:ext cx="1584325" cy="742950"/>
          </a:xfrm>
          <a:prstGeom prst="rect">
            <a:avLst/>
          </a:prstGeom>
          <a:noFill/>
          <a:ln w="9525">
            <a:noFill/>
            <a:miter lim="800000"/>
            <a:headEnd/>
            <a:tailEnd/>
          </a:ln>
        </p:spPr>
      </p:pic>
      <p:pic>
        <p:nvPicPr>
          <p:cNvPr id="34824" name="Picture 2" descr="Z:\affaires en cours CLA\PIERRE LUC\CAH\cr_m_logo_CAH.jpg"/>
          <p:cNvPicPr>
            <a:picLocks noChangeAspect="1" noChangeArrowheads="1"/>
          </p:cNvPicPr>
          <p:nvPr/>
        </p:nvPicPr>
        <p:blipFill>
          <a:blip r:embed="rId6"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372E0544-1E7C-4BEB-888A-ED359C89B524}" type="slidenum">
              <a:rPr lang="fr-FR"/>
              <a:pPr>
                <a:defRPr/>
              </a:pPr>
              <a:t>34</a:t>
            </a:fld>
            <a:endParaRPr lang="fr-FR"/>
          </a:p>
        </p:txBody>
      </p:sp>
      <p:sp>
        <p:nvSpPr>
          <p:cNvPr id="35843" name="Titre 1"/>
          <p:cNvSpPr>
            <a:spLocks noGrp="1"/>
          </p:cNvSpPr>
          <p:nvPr>
            <p:ph type="title"/>
          </p:nvPr>
        </p:nvSpPr>
        <p:spPr>
          <a:xfrm>
            <a:off x="1000125" y="2571750"/>
            <a:ext cx="7316788" cy="1500188"/>
          </a:xfrm>
        </p:spPr>
        <p:txBody>
          <a:bodyPr/>
          <a:lstStyle/>
          <a:p>
            <a:pPr eaLnBrk="1" hangingPunct="1"/>
            <a:r>
              <a:rPr lang="fr-FR" sz="3000" smtClean="0"/>
              <a:t/>
            </a:r>
            <a:br>
              <a:rPr lang="fr-FR" sz="3000" smtClean="0"/>
            </a:br>
            <a:endParaRPr lang="fr-FR" sz="3000" smtClean="0"/>
          </a:p>
        </p:txBody>
      </p:sp>
      <p:sp>
        <p:nvSpPr>
          <p:cNvPr id="35844" name="Titre 1"/>
          <p:cNvSpPr txBox="1">
            <a:spLocks/>
          </p:cNvSpPr>
          <p:nvPr/>
        </p:nvSpPr>
        <p:spPr bwMode="auto">
          <a:xfrm>
            <a:off x="1000125" y="1071563"/>
            <a:ext cx="7316788" cy="1500187"/>
          </a:xfrm>
          <a:prstGeom prst="rect">
            <a:avLst/>
          </a:prstGeom>
          <a:noFill/>
          <a:ln w="9525">
            <a:noFill/>
            <a:miter lim="800000"/>
            <a:headEnd/>
            <a:tailEnd/>
          </a:ln>
        </p:spPr>
        <p:txBody>
          <a:bodyPr anchor="ctr"/>
          <a:lstStyle/>
          <a:p>
            <a:pPr algn="ctr"/>
            <a:r>
              <a:rPr lang="fr-FR" sz="3000">
                <a:latin typeface="Calibri" pitchFamily="34" charset="0"/>
              </a:rPr>
              <a:t>Les résidences en copropriété construites à Versailles entre 1950 et 1975</a:t>
            </a:r>
          </a:p>
        </p:txBody>
      </p:sp>
      <p:sp>
        <p:nvSpPr>
          <p:cNvPr id="35845" name="Titre 1"/>
          <p:cNvSpPr txBox="1">
            <a:spLocks/>
          </p:cNvSpPr>
          <p:nvPr/>
        </p:nvSpPr>
        <p:spPr bwMode="auto">
          <a:xfrm>
            <a:off x="1214438" y="2928938"/>
            <a:ext cx="7316787" cy="2571750"/>
          </a:xfrm>
          <a:prstGeom prst="rect">
            <a:avLst/>
          </a:prstGeom>
          <a:noFill/>
          <a:ln w="9525">
            <a:noFill/>
            <a:miter lim="800000"/>
            <a:headEnd/>
            <a:tailEnd/>
          </a:ln>
        </p:spPr>
        <p:txBody>
          <a:bodyPr anchor="ctr"/>
          <a:lstStyle/>
          <a:p>
            <a:pPr>
              <a:buFont typeface="Arial" charset="0"/>
              <a:buChar char="•"/>
            </a:pPr>
            <a:r>
              <a:rPr lang="fr-FR" sz="3000">
                <a:latin typeface="Calibri" pitchFamily="34" charset="0"/>
              </a:rPr>
              <a:t> constructions en béton armé</a:t>
            </a:r>
          </a:p>
          <a:p>
            <a:pPr>
              <a:buFont typeface="Arial" charset="0"/>
              <a:buChar char="•"/>
            </a:pPr>
            <a:r>
              <a:rPr lang="fr-FR" sz="3000">
                <a:latin typeface="Calibri" pitchFamily="34" charset="0"/>
              </a:rPr>
              <a:t> toits terrasses</a:t>
            </a:r>
          </a:p>
          <a:p>
            <a:pPr>
              <a:buFont typeface="Arial" charset="0"/>
              <a:buChar char="•"/>
            </a:pPr>
            <a:r>
              <a:rPr lang="fr-FR" sz="3000">
                <a:latin typeface="Calibri" pitchFamily="34" charset="0"/>
              </a:rPr>
              <a:t> balcons ou loggias</a:t>
            </a:r>
          </a:p>
          <a:p>
            <a:pPr>
              <a:buFont typeface="Arial" charset="0"/>
              <a:buChar char="•"/>
            </a:pPr>
            <a:r>
              <a:rPr lang="fr-FR" sz="3000">
                <a:latin typeface="Calibri" pitchFamily="34" charset="0"/>
              </a:rPr>
              <a:t> baies vitrées en bois avec simple vitrage</a:t>
            </a:r>
          </a:p>
          <a:p>
            <a:pPr>
              <a:buFont typeface="Arial" charset="0"/>
              <a:buChar char="•"/>
            </a:pPr>
            <a:r>
              <a:rPr lang="fr-FR" sz="3000">
                <a:latin typeface="Calibri" pitchFamily="34" charset="0"/>
              </a:rPr>
              <a:t> chauffage collectif</a:t>
            </a:r>
          </a:p>
          <a:p>
            <a:pPr>
              <a:buFont typeface="Arial" charset="0"/>
              <a:buChar char="•"/>
            </a:pPr>
            <a:r>
              <a:rPr lang="fr-FR" sz="3000">
                <a:latin typeface="Calibri" pitchFamily="34" charset="0"/>
              </a:rPr>
              <a:t> ventilation naturelle par tirage thermique</a:t>
            </a:r>
          </a:p>
          <a:p>
            <a:pPr algn="ctr">
              <a:buFont typeface="Arial" charset="0"/>
              <a:buChar char="•"/>
            </a:pPr>
            <a:endParaRPr lang="fr-FR" sz="3000">
              <a:latin typeface="Calibri" pitchFamily="34" charset="0"/>
            </a:endParaRPr>
          </a:p>
        </p:txBody>
      </p:sp>
      <p:pic>
        <p:nvPicPr>
          <p:cNvPr id="35846"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35847"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0DCAD92C-AE8F-4193-93D3-6743D19FEB39}" type="slidenum">
              <a:rPr lang="fr-FR"/>
              <a:pPr>
                <a:defRPr/>
              </a:pPr>
              <a:t>35</a:t>
            </a:fld>
            <a:endParaRPr lang="fr-FR"/>
          </a:p>
        </p:txBody>
      </p:sp>
      <p:pic>
        <p:nvPicPr>
          <p:cNvPr id="36867" name="Picture 8" descr="logo"/>
          <p:cNvPicPr>
            <a:picLocks noChangeAspect="1" noChangeArrowheads="1"/>
          </p:cNvPicPr>
          <p:nvPr/>
        </p:nvPicPr>
        <p:blipFill>
          <a:blip r:embed="rId2" cstate="print"/>
          <a:srcRect/>
          <a:stretch>
            <a:fillRect/>
          </a:stretch>
        </p:blipFill>
        <p:spPr bwMode="auto">
          <a:xfrm>
            <a:off x="5867400" y="188913"/>
            <a:ext cx="481013" cy="720725"/>
          </a:xfrm>
          <a:prstGeom prst="rect">
            <a:avLst/>
          </a:prstGeom>
          <a:noFill/>
          <a:ln w="9525">
            <a:noFill/>
            <a:miter lim="800000"/>
            <a:headEnd/>
            <a:tailEnd/>
          </a:ln>
        </p:spPr>
      </p:pic>
      <p:sp>
        <p:nvSpPr>
          <p:cNvPr id="36868" name="Text Box 9"/>
          <p:cNvSpPr txBox="1">
            <a:spLocks noChangeArrowheads="1"/>
          </p:cNvSpPr>
          <p:nvPr/>
        </p:nvSpPr>
        <p:spPr bwMode="auto">
          <a:xfrm flipH="1">
            <a:off x="6300788" y="188913"/>
            <a:ext cx="1319212" cy="730250"/>
          </a:xfrm>
          <a:prstGeom prst="rect">
            <a:avLst/>
          </a:prstGeom>
          <a:noFill/>
          <a:ln w="9525">
            <a:noFill/>
            <a:miter lim="800000"/>
            <a:headEnd/>
            <a:tailEnd/>
          </a:ln>
        </p:spPr>
        <p:txBody>
          <a:bodyPr>
            <a:spAutoFit/>
          </a:bodyPr>
          <a:lstStyle/>
          <a:p>
            <a:pPr>
              <a:spcBef>
                <a:spcPct val="50000"/>
              </a:spcBef>
            </a:pPr>
            <a:r>
              <a:rPr lang="fr-FR" sz="1400" b="1"/>
              <a:t>AS.RI.EU.PE Association loi 1901</a:t>
            </a:r>
          </a:p>
        </p:txBody>
      </p:sp>
      <p:sp>
        <p:nvSpPr>
          <p:cNvPr id="36869" name="Text Box 10"/>
          <p:cNvSpPr txBox="1">
            <a:spLocks noChangeArrowheads="1"/>
          </p:cNvSpPr>
          <p:nvPr/>
        </p:nvSpPr>
        <p:spPr bwMode="auto">
          <a:xfrm>
            <a:off x="0" y="6092825"/>
            <a:ext cx="9144000" cy="457200"/>
          </a:xfrm>
          <a:prstGeom prst="rect">
            <a:avLst/>
          </a:prstGeom>
          <a:noFill/>
          <a:ln w="9525">
            <a:noFill/>
            <a:miter lim="800000"/>
            <a:headEnd/>
            <a:tailEnd/>
          </a:ln>
        </p:spPr>
        <p:txBody>
          <a:bodyPr>
            <a:spAutoFit/>
          </a:bodyPr>
          <a:lstStyle/>
          <a:p>
            <a:pPr algn="ctr">
              <a:spcBef>
                <a:spcPct val="50000"/>
              </a:spcBef>
            </a:pPr>
            <a:r>
              <a:rPr lang="fr-FR" sz="2400">
                <a:latin typeface="Calibri" pitchFamily="34" charset="0"/>
              </a:rPr>
              <a:t>Rue du Général Pershing – Jean Dubuisson architecte 1972</a:t>
            </a:r>
          </a:p>
        </p:txBody>
      </p:sp>
      <p:pic>
        <p:nvPicPr>
          <p:cNvPr id="36870" name="Image 4"/>
          <p:cNvPicPr>
            <a:picLocks noChangeAspect="1"/>
          </p:cNvPicPr>
          <p:nvPr/>
        </p:nvPicPr>
        <p:blipFill>
          <a:blip r:embed="rId3" cstate="print"/>
          <a:srcRect/>
          <a:stretch>
            <a:fillRect/>
          </a:stretch>
        </p:blipFill>
        <p:spPr bwMode="auto">
          <a:xfrm>
            <a:off x="107950" y="115888"/>
            <a:ext cx="1584325" cy="742950"/>
          </a:xfrm>
          <a:prstGeom prst="rect">
            <a:avLst/>
          </a:prstGeom>
          <a:noFill/>
          <a:ln w="9525">
            <a:noFill/>
            <a:miter lim="800000"/>
            <a:headEnd/>
            <a:tailEnd/>
          </a:ln>
        </p:spPr>
      </p:pic>
      <p:pic>
        <p:nvPicPr>
          <p:cNvPr id="36871" name="Picture 2" descr="Z:\affaires en cours CLA\PIERRE LUC\CAH\cr_m_logo_CAH.jpg"/>
          <p:cNvPicPr>
            <a:picLocks noChangeAspect="1" noChangeArrowheads="1"/>
          </p:cNvPicPr>
          <p:nvPr/>
        </p:nvPicPr>
        <p:blipFill>
          <a:blip r:embed="rId4" cstate="print"/>
          <a:srcRect/>
          <a:stretch>
            <a:fillRect/>
          </a:stretch>
        </p:blipFill>
        <p:spPr bwMode="auto">
          <a:xfrm>
            <a:off x="7715250" y="142875"/>
            <a:ext cx="1270000" cy="800100"/>
          </a:xfrm>
          <a:prstGeom prst="rect">
            <a:avLst/>
          </a:prstGeom>
          <a:noFill/>
          <a:ln w="9525">
            <a:noFill/>
            <a:miter lim="800000"/>
            <a:headEnd/>
            <a:tailEnd/>
          </a:ln>
        </p:spPr>
      </p:pic>
      <p:pic>
        <p:nvPicPr>
          <p:cNvPr id="36872" name="Image 1"/>
          <p:cNvPicPr>
            <a:picLocks noChangeAspect="1"/>
          </p:cNvPicPr>
          <p:nvPr/>
        </p:nvPicPr>
        <p:blipFill>
          <a:blip r:embed="rId5" cstate="print"/>
          <a:srcRect/>
          <a:stretch>
            <a:fillRect/>
          </a:stretch>
        </p:blipFill>
        <p:spPr bwMode="auto">
          <a:xfrm>
            <a:off x="0" y="1052513"/>
            <a:ext cx="9101138" cy="5110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13DE80B-D600-4F93-8632-E51D7275E9AB}" type="slidenum">
              <a:rPr lang="fr-FR" sz="1200">
                <a:solidFill>
                  <a:schemeClr val="tx1">
                    <a:tint val="75000"/>
                  </a:schemeClr>
                </a:solidFill>
                <a:latin typeface="+mn-lt"/>
                <a:cs typeface="+mn-cs"/>
              </a:rPr>
              <a:pPr algn="r" fontAlgn="auto">
                <a:spcBef>
                  <a:spcPts val="0"/>
                </a:spcBef>
                <a:spcAft>
                  <a:spcPts val="0"/>
                </a:spcAft>
                <a:defRPr/>
              </a:pPr>
              <a:t>36</a:t>
            </a:fld>
            <a:endParaRPr lang="fr-FR" sz="1200">
              <a:solidFill>
                <a:schemeClr val="tx1">
                  <a:tint val="75000"/>
                </a:schemeClr>
              </a:solidFill>
              <a:latin typeface="+mn-lt"/>
              <a:cs typeface="+mn-cs"/>
            </a:endParaRPr>
          </a:p>
        </p:txBody>
      </p:sp>
      <p:sp>
        <p:nvSpPr>
          <p:cNvPr id="37891" name="Text Box 8"/>
          <p:cNvSpPr txBox="1">
            <a:spLocks noChangeArrowheads="1"/>
          </p:cNvSpPr>
          <p:nvPr/>
        </p:nvSpPr>
        <p:spPr bwMode="auto">
          <a:xfrm>
            <a:off x="0" y="6237288"/>
            <a:ext cx="9144000" cy="457200"/>
          </a:xfrm>
          <a:prstGeom prst="rect">
            <a:avLst/>
          </a:prstGeom>
          <a:noFill/>
          <a:ln w="9525">
            <a:noFill/>
            <a:miter lim="800000"/>
            <a:headEnd/>
            <a:tailEnd/>
          </a:ln>
        </p:spPr>
        <p:txBody>
          <a:bodyPr>
            <a:spAutoFit/>
          </a:bodyPr>
          <a:lstStyle/>
          <a:p>
            <a:pPr algn="ctr">
              <a:spcBef>
                <a:spcPct val="50000"/>
              </a:spcBef>
            </a:pPr>
            <a:r>
              <a:rPr lang="fr-FR" sz="2400">
                <a:latin typeface="Calibri" pitchFamily="34" charset="0"/>
              </a:rPr>
              <a:t>Avenue des Etats Unis</a:t>
            </a:r>
          </a:p>
        </p:txBody>
      </p:sp>
      <p:pic>
        <p:nvPicPr>
          <p:cNvPr id="37892" name="Picture 10" descr="logo"/>
          <p:cNvPicPr>
            <a:picLocks noChangeAspect="1" noChangeArrowheads="1"/>
          </p:cNvPicPr>
          <p:nvPr/>
        </p:nvPicPr>
        <p:blipFill>
          <a:blip r:embed="rId2" cstate="print"/>
          <a:srcRect/>
          <a:stretch>
            <a:fillRect/>
          </a:stretch>
        </p:blipFill>
        <p:spPr bwMode="auto">
          <a:xfrm>
            <a:off x="5867400" y="188913"/>
            <a:ext cx="481013" cy="720725"/>
          </a:xfrm>
          <a:prstGeom prst="rect">
            <a:avLst/>
          </a:prstGeom>
          <a:noFill/>
          <a:ln w="9525">
            <a:noFill/>
            <a:miter lim="800000"/>
            <a:headEnd/>
            <a:tailEnd/>
          </a:ln>
        </p:spPr>
      </p:pic>
      <p:sp>
        <p:nvSpPr>
          <p:cNvPr id="37893" name="Text Box 11"/>
          <p:cNvSpPr txBox="1">
            <a:spLocks noChangeArrowheads="1"/>
          </p:cNvSpPr>
          <p:nvPr/>
        </p:nvSpPr>
        <p:spPr bwMode="auto">
          <a:xfrm flipH="1">
            <a:off x="6300788" y="188913"/>
            <a:ext cx="1319212" cy="730250"/>
          </a:xfrm>
          <a:prstGeom prst="rect">
            <a:avLst/>
          </a:prstGeom>
          <a:noFill/>
          <a:ln w="9525">
            <a:noFill/>
            <a:miter lim="800000"/>
            <a:headEnd/>
            <a:tailEnd/>
          </a:ln>
        </p:spPr>
        <p:txBody>
          <a:bodyPr>
            <a:spAutoFit/>
          </a:bodyPr>
          <a:lstStyle/>
          <a:p>
            <a:pPr>
              <a:spcBef>
                <a:spcPct val="50000"/>
              </a:spcBef>
            </a:pPr>
            <a:r>
              <a:rPr lang="fr-FR" sz="1400" b="1"/>
              <a:t>AS.RI.EU.PE Association loi 1901</a:t>
            </a:r>
          </a:p>
        </p:txBody>
      </p:sp>
      <p:pic>
        <p:nvPicPr>
          <p:cNvPr id="37894" name="Image 4"/>
          <p:cNvPicPr>
            <a:picLocks noChangeAspect="1"/>
          </p:cNvPicPr>
          <p:nvPr/>
        </p:nvPicPr>
        <p:blipFill>
          <a:blip r:embed="rId3" cstate="print"/>
          <a:srcRect/>
          <a:stretch>
            <a:fillRect/>
          </a:stretch>
        </p:blipFill>
        <p:spPr bwMode="auto">
          <a:xfrm>
            <a:off x="107950" y="115888"/>
            <a:ext cx="1584325" cy="742950"/>
          </a:xfrm>
          <a:prstGeom prst="rect">
            <a:avLst/>
          </a:prstGeom>
          <a:noFill/>
          <a:ln w="9525">
            <a:noFill/>
            <a:miter lim="800000"/>
            <a:headEnd/>
            <a:tailEnd/>
          </a:ln>
        </p:spPr>
      </p:pic>
      <p:pic>
        <p:nvPicPr>
          <p:cNvPr id="37895" name="Picture 2" descr="Z:\affaires en cours CLA\PIERRE LUC\CAH\cr_m_logo_CAH.jpg"/>
          <p:cNvPicPr>
            <a:picLocks noChangeAspect="1" noChangeArrowheads="1"/>
          </p:cNvPicPr>
          <p:nvPr/>
        </p:nvPicPr>
        <p:blipFill>
          <a:blip r:embed="rId4" cstate="print"/>
          <a:srcRect/>
          <a:stretch>
            <a:fillRect/>
          </a:stretch>
        </p:blipFill>
        <p:spPr bwMode="auto">
          <a:xfrm>
            <a:off x="7715250" y="142875"/>
            <a:ext cx="1270000" cy="800100"/>
          </a:xfrm>
          <a:prstGeom prst="rect">
            <a:avLst/>
          </a:prstGeom>
          <a:noFill/>
          <a:ln w="9525">
            <a:noFill/>
            <a:miter lim="800000"/>
            <a:headEnd/>
            <a:tailEnd/>
          </a:ln>
        </p:spPr>
      </p:pic>
      <p:pic>
        <p:nvPicPr>
          <p:cNvPr id="37896" name="Image 2"/>
          <p:cNvPicPr>
            <a:picLocks noChangeAspect="1"/>
          </p:cNvPicPr>
          <p:nvPr/>
        </p:nvPicPr>
        <p:blipFill>
          <a:blip r:embed="rId5" cstate="print"/>
          <a:srcRect/>
          <a:stretch>
            <a:fillRect/>
          </a:stretch>
        </p:blipFill>
        <p:spPr bwMode="auto">
          <a:xfrm>
            <a:off x="0" y="1223963"/>
            <a:ext cx="9144000" cy="501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D079971D-6F8C-4110-A0EE-112157068A88}" type="slidenum">
              <a:rPr lang="fr-FR"/>
              <a:pPr>
                <a:defRPr/>
              </a:pPr>
              <a:t>37</a:t>
            </a:fld>
            <a:endParaRPr lang="fr-FR"/>
          </a:p>
        </p:txBody>
      </p:sp>
      <p:sp>
        <p:nvSpPr>
          <p:cNvPr id="38915" name="Titre 1"/>
          <p:cNvSpPr>
            <a:spLocks noGrp="1"/>
          </p:cNvSpPr>
          <p:nvPr>
            <p:ph type="title" idx="4294967295"/>
          </p:nvPr>
        </p:nvSpPr>
        <p:spPr>
          <a:xfrm>
            <a:off x="1000125" y="2571750"/>
            <a:ext cx="7316788" cy="1500188"/>
          </a:xfrm>
        </p:spPr>
        <p:txBody>
          <a:bodyPr/>
          <a:lstStyle/>
          <a:p>
            <a:pPr eaLnBrk="1" hangingPunct="1"/>
            <a:r>
              <a:rPr lang="fr-FR" sz="3000" smtClean="0"/>
              <a:t/>
            </a:r>
            <a:br>
              <a:rPr lang="fr-FR" sz="3000" smtClean="0"/>
            </a:br>
            <a:endParaRPr lang="fr-FR" sz="3000" smtClean="0"/>
          </a:p>
        </p:txBody>
      </p:sp>
      <p:sp>
        <p:nvSpPr>
          <p:cNvPr id="38916" name="Text Box 8"/>
          <p:cNvSpPr txBox="1">
            <a:spLocks noChangeArrowheads="1"/>
          </p:cNvSpPr>
          <p:nvPr/>
        </p:nvSpPr>
        <p:spPr bwMode="auto">
          <a:xfrm>
            <a:off x="0" y="6092825"/>
            <a:ext cx="9144000" cy="457200"/>
          </a:xfrm>
          <a:prstGeom prst="rect">
            <a:avLst/>
          </a:prstGeom>
          <a:noFill/>
          <a:ln w="9525">
            <a:noFill/>
            <a:miter lim="800000"/>
            <a:headEnd/>
            <a:tailEnd/>
          </a:ln>
        </p:spPr>
        <p:txBody>
          <a:bodyPr>
            <a:spAutoFit/>
          </a:bodyPr>
          <a:lstStyle/>
          <a:p>
            <a:pPr algn="ctr">
              <a:spcBef>
                <a:spcPct val="50000"/>
              </a:spcBef>
            </a:pPr>
            <a:r>
              <a:rPr lang="fr-FR" sz="2400">
                <a:latin typeface="Calibri" pitchFamily="34" charset="0"/>
              </a:rPr>
              <a:t>Rue Jacques Lemercier – Les Petits Princes, 1959.</a:t>
            </a:r>
          </a:p>
        </p:txBody>
      </p:sp>
      <p:pic>
        <p:nvPicPr>
          <p:cNvPr id="38917" name="Picture 9" descr="logo"/>
          <p:cNvPicPr>
            <a:picLocks noChangeAspect="1" noChangeArrowheads="1"/>
          </p:cNvPicPr>
          <p:nvPr/>
        </p:nvPicPr>
        <p:blipFill>
          <a:blip r:embed="rId2" cstate="print"/>
          <a:srcRect/>
          <a:stretch>
            <a:fillRect/>
          </a:stretch>
        </p:blipFill>
        <p:spPr bwMode="auto">
          <a:xfrm>
            <a:off x="5867400" y="188913"/>
            <a:ext cx="481013" cy="720725"/>
          </a:xfrm>
          <a:prstGeom prst="rect">
            <a:avLst/>
          </a:prstGeom>
          <a:noFill/>
          <a:ln w="9525">
            <a:noFill/>
            <a:miter lim="800000"/>
            <a:headEnd/>
            <a:tailEnd/>
          </a:ln>
        </p:spPr>
      </p:pic>
      <p:sp>
        <p:nvSpPr>
          <p:cNvPr id="38918" name="Text Box 10"/>
          <p:cNvSpPr txBox="1">
            <a:spLocks noChangeArrowheads="1"/>
          </p:cNvSpPr>
          <p:nvPr/>
        </p:nvSpPr>
        <p:spPr bwMode="auto">
          <a:xfrm flipH="1">
            <a:off x="6300788" y="188913"/>
            <a:ext cx="1319212" cy="730250"/>
          </a:xfrm>
          <a:prstGeom prst="rect">
            <a:avLst/>
          </a:prstGeom>
          <a:noFill/>
          <a:ln w="9525">
            <a:noFill/>
            <a:miter lim="800000"/>
            <a:headEnd/>
            <a:tailEnd/>
          </a:ln>
        </p:spPr>
        <p:txBody>
          <a:bodyPr>
            <a:spAutoFit/>
          </a:bodyPr>
          <a:lstStyle/>
          <a:p>
            <a:pPr>
              <a:spcBef>
                <a:spcPct val="50000"/>
              </a:spcBef>
            </a:pPr>
            <a:r>
              <a:rPr lang="fr-FR" sz="1400" b="1"/>
              <a:t>AS.RI.EU.PE Association loi 1901</a:t>
            </a:r>
          </a:p>
        </p:txBody>
      </p:sp>
      <p:pic>
        <p:nvPicPr>
          <p:cNvPr id="38919" name="Image 4"/>
          <p:cNvPicPr>
            <a:picLocks noChangeAspect="1"/>
          </p:cNvPicPr>
          <p:nvPr/>
        </p:nvPicPr>
        <p:blipFill>
          <a:blip r:embed="rId3" cstate="print"/>
          <a:srcRect/>
          <a:stretch>
            <a:fillRect/>
          </a:stretch>
        </p:blipFill>
        <p:spPr bwMode="auto">
          <a:xfrm>
            <a:off x="107950" y="115888"/>
            <a:ext cx="1584325" cy="742950"/>
          </a:xfrm>
          <a:prstGeom prst="rect">
            <a:avLst/>
          </a:prstGeom>
          <a:noFill/>
          <a:ln w="9525">
            <a:noFill/>
            <a:miter lim="800000"/>
            <a:headEnd/>
            <a:tailEnd/>
          </a:ln>
        </p:spPr>
      </p:pic>
      <p:pic>
        <p:nvPicPr>
          <p:cNvPr id="38920" name="Picture 2" descr="Z:\affaires en cours CLA\PIERRE LUC\CAH\cr_m_logo_CAH.jpg"/>
          <p:cNvPicPr>
            <a:picLocks noChangeAspect="1" noChangeArrowheads="1"/>
          </p:cNvPicPr>
          <p:nvPr/>
        </p:nvPicPr>
        <p:blipFill>
          <a:blip r:embed="rId4" cstate="print"/>
          <a:srcRect/>
          <a:stretch>
            <a:fillRect/>
          </a:stretch>
        </p:blipFill>
        <p:spPr bwMode="auto">
          <a:xfrm>
            <a:off x="7715250" y="142875"/>
            <a:ext cx="1270000" cy="800100"/>
          </a:xfrm>
          <a:prstGeom prst="rect">
            <a:avLst/>
          </a:prstGeom>
          <a:noFill/>
          <a:ln w="9525">
            <a:noFill/>
            <a:miter lim="800000"/>
            <a:headEnd/>
            <a:tailEnd/>
          </a:ln>
        </p:spPr>
      </p:pic>
      <p:pic>
        <p:nvPicPr>
          <p:cNvPr id="38921" name="Image 1"/>
          <p:cNvPicPr>
            <a:picLocks noChangeAspect="1"/>
          </p:cNvPicPr>
          <p:nvPr/>
        </p:nvPicPr>
        <p:blipFill>
          <a:blip r:embed="rId5" cstate="print"/>
          <a:srcRect/>
          <a:stretch>
            <a:fillRect/>
          </a:stretch>
        </p:blipFill>
        <p:spPr bwMode="auto">
          <a:xfrm>
            <a:off x="0" y="1160463"/>
            <a:ext cx="9144000" cy="492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489315A9-5A74-4B19-AAF5-D1E2EB945F68}" type="slidenum">
              <a:rPr lang="fr-FR"/>
              <a:pPr>
                <a:defRPr/>
              </a:pPr>
              <a:t>38</a:t>
            </a:fld>
            <a:endParaRPr lang="fr-FR"/>
          </a:p>
        </p:txBody>
      </p:sp>
      <p:sp>
        <p:nvSpPr>
          <p:cNvPr id="39939" name="Titre 1"/>
          <p:cNvSpPr>
            <a:spLocks noGrp="1"/>
          </p:cNvSpPr>
          <p:nvPr>
            <p:ph type="title"/>
          </p:nvPr>
        </p:nvSpPr>
        <p:spPr>
          <a:xfrm>
            <a:off x="1000125" y="2571750"/>
            <a:ext cx="7316788" cy="1500188"/>
          </a:xfrm>
        </p:spPr>
        <p:txBody>
          <a:bodyPr/>
          <a:lstStyle/>
          <a:p>
            <a:pPr eaLnBrk="1" hangingPunct="1"/>
            <a:r>
              <a:rPr lang="fr-FR" sz="3000" smtClean="0"/>
              <a:t/>
            </a:r>
            <a:br>
              <a:rPr lang="fr-FR" sz="3000" smtClean="0"/>
            </a:br>
            <a:endParaRPr lang="fr-FR" sz="3000" smtClean="0"/>
          </a:p>
        </p:txBody>
      </p:sp>
      <p:sp>
        <p:nvSpPr>
          <p:cNvPr id="39940" name="Titre 1"/>
          <p:cNvSpPr txBox="1">
            <a:spLocks/>
          </p:cNvSpPr>
          <p:nvPr/>
        </p:nvSpPr>
        <p:spPr bwMode="auto">
          <a:xfrm>
            <a:off x="539750" y="1071563"/>
            <a:ext cx="7777163" cy="1500187"/>
          </a:xfrm>
          <a:prstGeom prst="rect">
            <a:avLst/>
          </a:prstGeom>
          <a:noFill/>
          <a:ln w="9525">
            <a:noFill/>
            <a:miter lim="800000"/>
            <a:headEnd/>
            <a:tailEnd/>
          </a:ln>
        </p:spPr>
        <p:txBody>
          <a:bodyPr anchor="ctr"/>
          <a:lstStyle/>
          <a:p>
            <a:r>
              <a:rPr lang="fr-FR" sz="3000">
                <a:solidFill>
                  <a:srgbClr val="FF3300"/>
                </a:solidFill>
                <a:latin typeface="Calibri" pitchFamily="34" charset="0"/>
              </a:rPr>
              <a:t>L’amélioration énergétique de ces résidences est longue à engager.</a:t>
            </a:r>
          </a:p>
        </p:txBody>
      </p:sp>
      <p:sp>
        <p:nvSpPr>
          <p:cNvPr id="39941" name="Titre 1"/>
          <p:cNvSpPr txBox="1">
            <a:spLocks/>
          </p:cNvSpPr>
          <p:nvPr/>
        </p:nvSpPr>
        <p:spPr bwMode="auto">
          <a:xfrm>
            <a:off x="539750" y="2465388"/>
            <a:ext cx="7991475" cy="3843337"/>
          </a:xfrm>
          <a:prstGeom prst="rect">
            <a:avLst/>
          </a:prstGeom>
          <a:noFill/>
          <a:ln w="9525">
            <a:noFill/>
            <a:miter lim="800000"/>
            <a:headEnd/>
            <a:tailEnd/>
          </a:ln>
        </p:spPr>
        <p:txBody>
          <a:bodyPr anchor="ctr">
            <a:spAutoFit/>
          </a:bodyPr>
          <a:lstStyle/>
          <a:p>
            <a:pPr>
              <a:buFont typeface="Arial" charset="0"/>
              <a:buChar char="•"/>
            </a:pPr>
            <a:r>
              <a:rPr lang="fr-FR" sz="3000">
                <a:latin typeface="Calibri" pitchFamily="34" charset="0"/>
              </a:rPr>
              <a:t> travaux et procédures complexes</a:t>
            </a:r>
          </a:p>
          <a:p>
            <a:pPr>
              <a:buFont typeface="Arial" charset="0"/>
              <a:buNone/>
            </a:pPr>
            <a:endParaRPr lang="fr-FR" sz="1600">
              <a:latin typeface="Calibri" pitchFamily="34" charset="0"/>
            </a:endParaRPr>
          </a:p>
          <a:p>
            <a:pPr>
              <a:buFont typeface="Arial" charset="0"/>
              <a:buChar char="•"/>
            </a:pPr>
            <a:r>
              <a:rPr lang="fr-FR" sz="3000">
                <a:latin typeface="Calibri" pitchFamily="34" charset="0"/>
              </a:rPr>
              <a:t> décision diffuse : parties communes et privatives</a:t>
            </a:r>
          </a:p>
          <a:p>
            <a:pPr>
              <a:buFont typeface="Arial" charset="0"/>
              <a:buNone/>
            </a:pPr>
            <a:endParaRPr lang="fr-FR" sz="1600">
              <a:latin typeface="Calibri" pitchFamily="34" charset="0"/>
            </a:endParaRPr>
          </a:p>
          <a:p>
            <a:pPr>
              <a:buFont typeface="Arial" charset="0"/>
              <a:buChar char="•"/>
            </a:pPr>
            <a:r>
              <a:rPr lang="fr-FR" sz="3000">
                <a:latin typeface="Calibri" pitchFamily="34" charset="0"/>
              </a:rPr>
              <a:t> retour sur investissement difficile à évaluer</a:t>
            </a:r>
          </a:p>
          <a:p>
            <a:pPr>
              <a:buFont typeface="Arial" charset="0"/>
              <a:buNone/>
            </a:pPr>
            <a:endParaRPr lang="fr-FR" sz="1600">
              <a:latin typeface="Calibri" pitchFamily="34" charset="0"/>
            </a:endParaRPr>
          </a:p>
          <a:p>
            <a:pPr>
              <a:buFont typeface="Arial" charset="0"/>
              <a:buChar char="•"/>
            </a:pPr>
            <a:r>
              <a:rPr lang="fr-FR" sz="3000">
                <a:latin typeface="Calibri" pitchFamily="34" charset="0"/>
              </a:rPr>
              <a:t> autres travaux prioritaires, ascenseurs, sécurité, entretien, désembouage…</a:t>
            </a:r>
          </a:p>
          <a:p>
            <a:pPr>
              <a:buFont typeface="Arial" charset="0"/>
              <a:buNone/>
            </a:pPr>
            <a:endParaRPr lang="fr-FR">
              <a:latin typeface="Calibri" pitchFamily="34" charset="0"/>
            </a:endParaRPr>
          </a:p>
          <a:p>
            <a:pPr>
              <a:buFont typeface="Arial" charset="0"/>
              <a:buChar char="•"/>
            </a:pPr>
            <a:r>
              <a:rPr lang="fr-FR" sz="3000">
                <a:latin typeface="Calibri" pitchFamily="34" charset="0"/>
              </a:rPr>
              <a:t> avantages fiscaux et aides éphémères</a:t>
            </a:r>
          </a:p>
        </p:txBody>
      </p:sp>
      <p:pic>
        <p:nvPicPr>
          <p:cNvPr id="39942"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39943"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7B1D0059-5353-45F5-BE30-E0EF85D2CB36}" type="slidenum">
              <a:rPr lang="fr-FR"/>
              <a:pPr>
                <a:defRPr/>
              </a:pPr>
              <a:t>39</a:t>
            </a:fld>
            <a:endParaRPr lang="fr-FR"/>
          </a:p>
        </p:txBody>
      </p:sp>
      <p:sp>
        <p:nvSpPr>
          <p:cNvPr id="40963" name="Titre 1"/>
          <p:cNvSpPr>
            <a:spLocks noGrp="1"/>
          </p:cNvSpPr>
          <p:nvPr>
            <p:ph type="title"/>
          </p:nvPr>
        </p:nvSpPr>
        <p:spPr>
          <a:xfrm>
            <a:off x="1000125" y="2571750"/>
            <a:ext cx="7316788" cy="1500188"/>
          </a:xfrm>
        </p:spPr>
        <p:txBody>
          <a:bodyPr/>
          <a:lstStyle/>
          <a:p>
            <a:pPr eaLnBrk="1" hangingPunct="1"/>
            <a:r>
              <a:rPr lang="fr-FR" sz="3000" smtClean="0"/>
              <a:t/>
            </a:r>
            <a:br>
              <a:rPr lang="fr-FR" sz="3000" smtClean="0"/>
            </a:br>
            <a:endParaRPr lang="fr-FR" sz="3000" smtClean="0"/>
          </a:p>
        </p:txBody>
      </p:sp>
      <p:sp>
        <p:nvSpPr>
          <p:cNvPr id="40964" name="Titre 1"/>
          <p:cNvSpPr txBox="1">
            <a:spLocks/>
          </p:cNvSpPr>
          <p:nvPr/>
        </p:nvSpPr>
        <p:spPr bwMode="auto">
          <a:xfrm>
            <a:off x="1000125" y="1071563"/>
            <a:ext cx="7316788" cy="1500187"/>
          </a:xfrm>
          <a:prstGeom prst="rect">
            <a:avLst/>
          </a:prstGeom>
          <a:noFill/>
          <a:ln w="9525">
            <a:noFill/>
            <a:miter lim="800000"/>
            <a:headEnd/>
            <a:tailEnd/>
          </a:ln>
        </p:spPr>
        <p:txBody>
          <a:bodyPr anchor="ctr"/>
          <a:lstStyle/>
          <a:p>
            <a:r>
              <a:rPr lang="fr-FR" sz="3000">
                <a:solidFill>
                  <a:srgbClr val="009900"/>
                </a:solidFill>
                <a:latin typeface="Calibri" pitchFamily="34" charset="0"/>
              </a:rPr>
              <a:t>Comment s’y prendre ?</a:t>
            </a:r>
          </a:p>
        </p:txBody>
      </p:sp>
      <p:sp>
        <p:nvSpPr>
          <p:cNvPr id="40965" name="Titre 1"/>
          <p:cNvSpPr txBox="1">
            <a:spLocks/>
          </p:cNvSpPr>
          <p:nvPr/>
        </p:nvSpPr>
        <p:spPr bwMode="auto">
          <a:xfrm>
            <a:off x="1042988" y="3025775"/>
            <a:ext cx="7488237" cy="2378075"/>
          </a:xfrm>
          <a:prstGeom prst="rect">
            <a:avLst/>
          </a:prstGeom>
          <a:noFill/>
          <a:ln w="9525">
            <a:noFill/>
            <a:miter lim="800000"/>
            <a:headEnd/>
            <a:tailEnd/>
          </a:ln>
        </p:spPr>
        <p:txBody>
          <a:bodyPr anchor="ctr">
            <a:spAutoFit/>
          </a:bodyPr>
          <a:lstStyle/>
          <a:p>
            <a:pPr marL="514350" indent="-514350">
              <a:buFont typeface="Calibri" pitchFamily="34" charset="0"/>
              <a:buAutoNum type="arabicPeriod"/>
            </a:pPr>
            <a:r>
              <a:rPr lang="fr-FR" sz="3000">
                <a:latin typeface="Calibri" pitchFamily="34" charset="0"/>
              </a:rPr>
              <a:t>évaluation de la situation</a:t>
            </a:r>
          </a:p>
          <a:p>
            <a:pPr marL="514350" indent="-514350">
              <a:buFont typeface="Calibri" pitchFamily="34" charset="0"/>
              <a:buAutoNum type="arabicPeriod"/>
            </a:pPr>
            <a:r>
              <a:rPr lang="fr-FR" sz="3000">
                <a:solidFill>
                  <a:srgbClr val="FF3300"/>
                </a:solidFill>
                <a:latin typeface="Calibri" pitchFamily="34" charset="0"/>
              </a:rPr>
              <a:t>audit énergétique obligatoire (2016)</a:t>
            </a:r>
          </a:p>
          <a:p>
            <a:pPr marL="514350" indent="-514350">
              <a:buFont typeface="Calibri" pitchFamily="34" charset="0"/>
              <a:buAutoNum type="arabicPeriod"/>
            </a:pPr>
            <a:r>
              <a:rPr lang="fr-FR" sz="3000">
                <a:latin typeface="Calibri" pitchFamily="34" charset="0"/>
              </a:rPr>
              <a:t>programme de travaux collectifs et privatifs</a:t>
            </a:r>
          </a:p>
          <a:p>
            <a:pPr marL="514350" indent="-514350">
              <a:buFont typeface="Calibri" pitchFamily="34" charset="0"/>
              <a:buAutoNum type="arabicPeriod"/>
            </a:pPr>
            <a:r>
              <a:rPr lang="fr-FR" sz="3000">
                <a:latin typeface="Calibri" pitchFamily="34" charset="0"/>
              </a:rPr>
              <a:t>décisions en assemblée générale</a:t>
            </a:r>
          </a:p>
          <a:p>
            <a:pPr marL="514350" indent="-514350">
              <a:buFont typeface="Calibri" pitchFamily="34" charset="0"/>
              <a:buAutoNum type="arabicPeriod"/>
            </a:pPr>
            <a:r>
              <a:rPr lang="fr-FR" sz="3000">
                <a:latin typeface="Calibri" pitchFamily="34" charset="0"/>
              </a:rPr>
              <a:t>réalisation et réception des travaux</a:t>
            </a:r>
          </a:p>
        </p:txBody>
      </p:sp>
      <p:pic>
        <p:nvPicPr>
          <p:cNvPr id="40966"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40967"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EC7366A1-0865-4741-9499-6ACC2C65D0A6}" type="slidenum">
              <a:rPr lang="fr-FR"/>
              <a:pPr>
                <a:defRPr/>
              </a:pPr>
              <a:t>4</a:t>
            </a:fld>
            <a:endParaRPr lang="fr-FR"/>
          </a:p>
        </p:txBody>
      </p:sp>
      <p:sp>
        <p:nvSpPr>
          <p:cNvPr id="5123" name="Titre 1"/>
          <p:cNvSpPr>
            <a:spLocks noGrp="1"/>
          </p:cNvSpPr>
          <p:nvPr>
            <p:ph type="title"/>
          </p:nvPr>
        </p:nvSpPr>
        <p:spPr>
          <a:xfrm>
            <a:off x="928688" y="1196975"/>
            <a:ext cx="7316787" cy="1500188"/>
          </a:xfrm>
        </p:spPr>
        <p:txBody>
          <a:bodyPr/>
          <a:lstStyle/>
          <a:p>
            <a:pPr eaLnBrk="1" hangingPunct="1"/>
            <a:r>
              <a:rPr lang="fr-FR" sz="3000" smtClean="0"/>
              <a:t>L’énergie la moins chère </a:t>
            </a:r>
            <a:br>
              <a:rPr lang="fr-FR" sz="3000" smtClean="0"/>
            </a:br>
            <a:r>
              <a:rPr lang="fr-FR" sz="3000" smtClean="0"/>
              <a:t>et la moins polluante </a:t>
            </a:r>
            <a:br>
              <a:rPr lang="fr-FR" sz="3000" smtClean="0"/>
            </a:br>
            <a:r>
              <a:rPr lang="fr-FR" sz="3000" smtClean="0"/>
              <a:t>est celle que l’on ne consomme pas</a:t>
            </a:r>
          </a:p>
        </p:txBody>
      </p:sp>
      <p:pic>
        <p:nvPicPr>
          <p:cNvPr id="5124" name="Image 4"/>
          <p:cNvPicPr>
            <a:picLocks noChangeAspect="1"/>
          </p:cNvPicPr>
          <p:nvPr/>
        </p:nvPicPr>
        <p:blipFill>
          <a:blip r:embed="rId3" cstate="print"/>
          <a:srcRect/>
          <a:stretch>
            <a:fillRect/>
          </a:stretch>
        </p:blipFill>
        <p:spPr bwMode="auto">
          <a:xfrm>
            <a:off x="107950" y="115888"/>
            <a:ext cx="1584325" cy="742950"/>
          </a:xfrm>
          <a:prstGeom prst="rect">
            <a:avLst/>
          </a:prstGeom>
          <a:noFill/>
          <a:ln w="9525">
            <a:noFill/>
            <a:miter lim="800000"/>
            <a:headEnd/>
            <a:tailEnd/>
          </a:ln>
        </p:spPr>
      </p:pic>
      <p:pic>
        <p:nvPicPr>
          <p:cNvPr id="5125" name="Picture 2" descr="Z:\affaires en cours CLA\PIERRE LUC\CAH\cr_m_logo_CAH.jpg"/>
          <p:cNvPicPr>
            <a:picLocks noChangeAspect="1" noChangeArrowheads="1"/>
          </p:cNvPicPr>
          <p:nvPr/>
        </p:nvPicPr>
        <p:blipFill>
          <a:blip r:embed="rId4" cstate="print"/>
          <a:srcRect/>
          <a:stretch>
            <a:fillRect/>
          </a:stretch>
        </p:blipFill>
        <p:spPr bwMode="auto">
          <a:xfrm>
            <a:off x="7715250" y="142875"/>
            <a:ext cx="1270000" cy="800100"/>
          </a:xfrm>
          <a:prstGeom prst="rect">
            <a:avLst/>
          </a:prstGeom>
          <a:noFill/>
          <a:ln w="9525">
            <a:noFill/>
            <a:miter lim="800000"/>
            <a:headEnd/>
            <a:tailEnd/>
          </a:ln>
        </p:spPr>
      </p:pic>
      <p:pic>
        <p:nvPicPr>
          <p:cNvPr id="5126" name="Image 1"/>
          <p:cNvPicPr>
            <a:picLocks noChangeAspect="1"/>
          </p:cNvPicPr>
          <p:nvPr/>
        </p:nvPicPr>
        <p:blipFill>
          <a:blip r:embed="rId5" cstate="print"/>
          <a:srcRect/>
          <a:stretch>
            <a:fillRect/>
          </a:stretch>
        </p:blipFill>
        <p:spPr bwMode="auto">
          <a:xfrm>
            <a:off x="336550" y="3789363"/>
            <a:ext cx="8661400" cy="26638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3D61118A-8843-4FAF-AF27-962CD232EFF5}" type="slidenum">
              <a:rPr lang="fr-FR"/>
              <a:pPr>
                <a:defRPr/>
              </a:pPr>
              <a:t>40</a:t>
            </a:fld>
            <a:endParaRPr lang="fr-FR"/>
          </a:p>
        </p:txBody>
      </p:sp>
      <p:sp>
        <p:nvSpPr>
          <p:cNvPr id="41987" name="Titre 1"/>
          <p:cNvSpPr>
            <a:spLocks noGrp="1"/>
          </p:cNvSpPr>
          <p:nvPr>
            <p:ph type="title" idx="4294967295"/>
          </p:nvPr>
        </p:nvSpPr>
        <p:spPr>
          <a:xfrm>
            <a:off x="1000125" y="2571750"/>
            <a:ext cx="7316788" cy="1500188"/>
          </a:xfrm>
        </p:spPr>
        <p:txBody>
          <a:bodyPr/>
          <a:lstStyle/>
          <a:p>
            <a:pPr eaLnBrk="1" hangingPunct="1"/>
            <a:r>
              <a:rPr lang="fr-FR" sz="3000" smtClean="0"/>
              <a:t/>
            </a:r>
            <a:br>
              <a:rPr lang="fr-FR" sz="3000" smtClean="0"/>
            </a:br>
            <a:endParaRPr lang="fr-FR" sz="3000" smtClean="0"/>
          </a:p>
        </p:txBody>
      </p:sp>
      <p:sp>
        <p:nvSpPr>
          <p:cNvPr id="41988" name="Titre 1"/>
          <p:cNvSpPr txBox="1">
            <a:spLocks/>
          </p:cNvSpPr>
          <p:nvPr/>
        </p:nvSpPr>
        <p:spPr bwMode="auto">
          <a:xfrm>
            <a:off x="539750" y="1071563"/>
            <a:ext cx="8064500" cy="5681662"/>
          </a:xfrm>
          <a:prstGeom prst="rect">
            <a:avLst/>
          </a:prstGeom>
          <a:noFill/>
          <a:ln w="9525">
            <a:noFill/>
            <a:miter lim="800000"/>
            <a:headEnd/>
            <a:tailEnd/>
          </a:ln>
        </p:spPr>
        <p:txBody>
          <a:bodyPr>
            <a:spAutoFit/>
          </a:bodyPr>
          <a:lstStyle/>
          <a:p>
            <a:r>
              <a:rPr lang="fr-FR" sz="2400">
                <a:latin typeface="Calibri" pitchFamily="34" charset="0"/>
              </a:rPr>
              <a:t>1. </a:t>
            </a:r>
            <a:r>
              <a:rPr lang="fr-FR" sz="2400" b="1">
                <a:latin typeface="Calibri" pitchFamily="34" charset="0"/>
              </a:rPr>
              <a:t>Evaluation de la situation</a:t>
            </a:r>
          </a:p>
          <a:p>
            <a:endParaRPr lang="fr-FR" sz="1600">
              <a:latin typeface="Calibri" pitchFamily="34" charset="0"/>
            </a:endParaRPr>
          </a:p>
          <a:p>
            <a:pPr>
              <a:buFontTx/>
              <a:buChar char="-"/>
            </a:pPr>
            <a:r>
              <a:rPr lang="fr-FR" sz="2400">
                <a:latin typeface="Calibri" pitchFamily="34" charset="0"/>
              </a:rPr>
              <a:t> les documents disponibles : plans, façades, historique des travaux; factures d’énergie; audits de performance énergétiques, amiante, plomb…carnet numérique d’entretien</a:t>
            </a:r>
          </a:p>
          <a:p>
            <a:endParaRPr lang="fr-FR" sz="1600">
              <a:latin typeface="Calibri" pitchFamily="34" charset="0"/>
            </a:endParaRPr>
          </a:p>
          <a:p>
            <a:pPr>
              <a:buFontTx/>
              <a:buChar char="-"/>
            </a:pPr>
            <a:r>
              <a:rPr lang="fr-FR" sz="2400">
                <a:latin typeface="Calibri" pitchFamily="34" charset="0"/>
              </a:rPr>
              <a:t> les copropriétaires occupants ou bailleurs, endettements, précarité, mobilité, âge…</a:t>
            </a:r>
          </a:p>
          <a:p>
            <a:endParaRPr lang="fr-FR" sz="1600">
              <a:latin typeface="Calibri" pitchFamily="34" charset="0"/>
            </a:endParaRPr>
          </a:p>
          <a:p>
            <a:pPr>
              <a:buFontTx/>
              <a:buChar char="-"/>
            </a:pPr>
            <a:r>
              <a:rPr lang="fr-FR" sz="2400">
                <a:latin typeface="Calibri" pitchFamily="34" charset="0"/>
              </a:rPr>
              <a:t> les finances, budget annuel de fonctionnement, part de l’énergie, les impayés ou retards de paiement des charges, les aides disponibles, les prêts envisageables…</a:t>
            </a:r>
          </a:p>
          <a:p>
            <a:endParaRPr lang="fr-FR" sz="1600">
              <a:latin typeface="Calibri" pitchFamily="34" charset="0"/>
            </a:endParaRPr>
          </a:p>
          <a:p>
            <a:pPr>
              <a:buFontTx/>
              <a:buChar char="-"/>
            </a:pPr>
            <a:r>
              <a:rPr lang="fr-FR" sz="2400">
                <a:solidFill>
                  <a:srgbClr val="009900"/>
                </a:solidFill>
                <a:latin typeface="Calibri" pitchFamily="34" charset="0"/>
              </a:rPr>
              <a:t> les droits à construire résiduels</a:t>
            </a:r>
          </a:p>
          <a:p>
            <a:pPr>
              <a:buFontTx/>
              <a:buChar char="-"/>
            </a:pPr>
            <a:endParaRPr lang="fr-FR" sz="1600">
              <a:solidFill>
                <a:srgbClr val="009900"/>
              </a:solidFill>
              <a:latin typeface="Calibri" pitchFamily="34" charset="0"/>
            </a:endParaRPr>
          </a:p>
          <a:p>
            <a:r>
              <a:rPr lang="fr-FR" sz="2300">
                <a:latin typeface="Calibri" pitchFamily="34" charset="0"/>
              </a:rPr>
              <a:t>→ CONSEIL SYNDICAL + SYNDIC + ARCHITECTE</a:t>
            </a:r>
          </a:p>
          <a:p>
            <a:pPr>
              <a:buFontTx/>
              <a:buChar char="-"/>
            </a:pPr>
            <a:endParaRPr lang="fr-FR" sz="2400">
              <a:latin typeface="Calibri" pitchFamily="34" charset="0"/>
            </a:endParaRPr>
          </a:p>
        </p:txBody>
      </p:sp>
      <p:pic>
        <p:nvPicPr>
          <p:cNvPr id="41989"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41990"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32DC0181-CE85-4FC1-8D59-57C347274F04}" type="slidenum">
              <a:rPr lang="fr-FR"/>
              <a:pPr>
                <a:defRPr/>
              </a:pPr>
              <a:t>41</a:t>
            </a:fld>
            <a:endParaRPr lang="fr-FR"/>
          </a:p>
        </p:txBody>
      </p:sp>
      <p:sp>
        <p:nvSpPr>
          <p:cNvPr id="43011" name="Titre 1"/>
          <p:cNvSpPr>
            <a:spLocks noGrp="1"/>
          </p:cNvSpPr>
          <p:nvPr>
            <p:ph type="title" idx="4294967295"/>
          </p:nvPr>
        </p:nvSpPr>
        <p:spPr>
          <a:xfrm>
            <a:off x="1000125" y="2571750"/>
            <a:ext cx="7316788" cy="1500188"/>
          </a:xfrm>
        </p:spPr>
        <p:txBody>
          <a:bodyPr/>
          <a:lstStyle/>
          <a:p>
            <a:pPr eaLnBrk="1" hangingPunct="1"/>
            <a:r>
              <a:rPr lang="fr-FR" sz="3000" smtClean="0"/>
              <a:t/>
            </a:r>
            <a:br>
              <a:rPr lang="fr-FR" sz="3000" smtClean="0"/>
            </a:br>
            <a:endParaRPr lang="fr-FR" sz="3000" smtClean="0"/>
          </a:p>
        </p:txBody>
      </p:sp>
      <p:sp>
        <p:nvSpPr>
          <p:cNvPr id="43012" name="Titre 1"/>
          <p:cNvSpPr txBox="1">
            <a:spLocks/>
          </p:cNvSpPr>
          <p:nvPr/>
        </p:nvSpPr>
        <p:spPr bwMode="auto">
          <a:xfrm>
            <a:off x="1000125" y="1071563"/>
            <a:ext cx="7316788" cy="3729037"/>
          </a:xfrm>
          <a:prstGeom prst="rect">
            <a:avLst/>
          </a:prstGeom>
          <a:noFill/>
          <a:ln w="9525">
            <a:noFill/>
            <a:miter lim="800000"/>
            <a:headEnd/>
            <a:tailEnd/>
          </a:ln>
        </p:spPr>
        <p:txBody>
          <a:bodyPr>
            <a:spAutoFit/>
          </a:bodyPr>
          <a:lstStyle/>
          <a:p>
            <a:r>
              <a:rPr lang="fr-FR" sz="2400">
                <a:latin typeface="Calibri" pitchFamily="34" charset="0"/>
              </a:rPr>
              <a:t>2. </a:t>
            </a:r>
            <a:r>
              <a:rPr lang="fr-FR" sz="2400" b="1">
                <a:latin typeface="Calibri" pitchFamily="34" charset="0"/>
              </a:rPr>
              <a:t>L’audit énergétique obligatoire</a:t>
            </a:r>
          </a:p>
          <a:p>
            <a:endParaRPr lang="fr-FR" sz="2400" b="1">
              <a:latin typeface="Calibri" pitchFamily="34" charset="0"/>
            </a:endParaRPr>
          </a:p>
          <a:p>
            <a:pPr>
              <a:buFontTx/>
              <a:buChar char="-"/>
            </a:pPr>
            <a:r>
              <a:rPr lang="fr-FR" sz="2400">
                <a:latin typeface="Calibri" pitchFamily="34" charset="0"/>
              </a:rPr>
              <a:t> Copropriétés concernées : </a:t>
            </a:r>
          </a:p>
          <a:p>
            <a:r>
              <a:rPr lang="fr-FR" sz="2400">
                <a:latin typeface="Calibri" pitchFamily="34" charset="0"/>
              </a:rPr>
              <a:t>. plus de 50 lots (compris caves et parkings)</a:t>
            </a:r>
          </a:p>
          <a:p>
            <a:r>
              <a:rPr lang="fr-FR" sz="2400">
                <a:latin typeface="Calibri" pitchFamily="34" charset="0"/>
              </a:rPr>
              <a:t>. chauffage collectif</a:t>
            </a:r>
          </a:p>
          <a:p>
            <a:endParaRPr lang="fr-FR" sz="2400">
              <a:latin typeface="Calibri" pitchFamily="34" charset="0"/>
            </a:endParaRPr>
          </a:p>
          <a:p>
            <a:r>
              <a:rPr lang="fr-FR" sz="2400">
                <a:solidFill>
                  <a:srgbClr val="FF3300"/>
                </a:solidFill>
                <a:latin typeface="Calibri" pitchFamily="34" charset="0"/>
              </a:rPr>
              <a:t>Échéance : fin 2016</a:t>
            </a:r>
          </a:p>
          <a:p>
            <a:endParaRPr lang="fr-FR" sz="2400">
              <a:latin typeface="Calibri" pitchFamily="34" charset="0"/>
            </a:endParaRPr>
          </a:p>
          <a:p>
            <a:r>
              <a:rPr lang="fr-FR" sz="2300">
                <a:latin typeface="Calibri" pitchFamily="34" charset="0"/>
              </a:rPr>
              <a:t>→ BUREAU D’ETUDE THERMIQUE + ARCHITECTE</a:t>
            </a:r>
          </a:p>
          <a:p>
            <a:pPr>
              <a:buFontTx/>
              <a:buChar char="-"/>
            </a:pPr>
            <a:endParaRPr lang="fr-FR" sz="2400">
              <a:latin typeface="Calibri" pitchFamily="34" charset="0"/>
            </a:endParaRPr>
          </a:p>
        </p:txBody>
      </p:sp>
      <p:pic>
        <p:nvPicPr>
          <p:cNvPr id="43013"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43014"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11A0AEA-C8D2-403F-9D52-E504AB84818D}" type="slidenum">
              <a:rPr lang="fr-FR" sz="1200">
                <a:solidFill>
                  <a:schemeClr val="tx1">
                    <a:tint val="75000"/>
                  </a:schemeClr>
                </a:solidFill>
                <a:latin typeface="+mn-lt"/>
                <a:cs typeface="+mn-cs"/>
              </a:rPr>
              <a:pPr algn="r" fontAlgn="auto">
                <a:spcBef>
                  <a:spcPts val="0"/>
                </a:spcBef>
                <a:spcAft>
                  <a:spcPts val="0"/>
                </a:spcAft>
                <a:defRPr/>
              </a:pPr>
              <a:t>42</a:t>
            </a:fld>
            <a:endParaRPr lang="fr-FR" sz="1200">
              <a:solidFill>
                <a:schemeClr val="tx1">
                  <a:tint val="75000"/>
                </a:schemeClr>
              </a:solidFill>
              <a:latin typeface="+mn-lt"/>
              <a:cs typeface="+mn-cs"/>
            </a:endParaRPr>
          </a:p>
        </p:txBody>
      </p:sp>
      <p:sp>
        <p:nvSpPr>
          <p:cNvPr id="44035" name="Titre 1"/>
          <p:cNvSpPr>
            <a:spLocks noGrp="1"/>
          </p:cNvSpPr>
          <p:nvPr>
            <p:ph type="title" idx="4294967295"/>
          </p:nvPr>
        </p:nvSpPr>
        <p:spPr>
          <a:xfrm>
            <a:off x="1000125" y="2571750"/>
            <a:ext cx="7316788" cy="1500188"/>
          </a:xfrm>
        </p:spPr>
        <p:txBody>
          <a:bodyPr/>
          <a:lstStyle/>
          <a:p>
            <a:pPr eaLnBrk="1" hangingPunct="1"/>
            <a:r>
              <a:rPr lang="fr-FR" sz="3000" smtClean="0"/>
              <a:t/>
            </a:r>
            <a:br>
              <a:rPr lang="fr-FR" sz="3000" smtClean="0"/>
            </a:br>
            <a:endParaRPr lang="fr-FR" sz="3000" smtClean="0"/>
          </a:p>
        </p:txBody>
      </p:sp>
      <p:sp>
        <p:nvSpPr>
          <p:cNvPr id="44036" name="Text Box 8"/>
          <p:cNvSpPr txBox="1">
            <a:spLocks noChangeArrowheads="1"/>
          </p:cNvSpPr>
          <p:nvPr/>
        </p:nvSpPr>
        <p:spPr bwMode="auto">
          <a:xfrm>
            <a:off x="0" y="884238"/>
            <a:ext cx="9144000" cy="519112"/>
          </a:xfrm>
          <a:prstGeom prst="rect">
            <a:avLst/>
          </a:prstGeom>
          <a:noFill/>
          <a:ln w="9525">
            <a:noFill/>
            <a:miter lim="800000"/>
            <a:headEnd/>
            <a:tailEnd/>
          </a:ln>
        </p:spPr>
        <p:txBody>
          <a:bodyPr>
            <a:spAutoFit/>
          </a:bodyPr>
          <a:lstStyle/>
          <a:p>
            <a:pPr algn="ctr">
              <a:spcBef>
                <a:spcPct val="50000"/>
              </a:spcBef>
            </a:pPr>
            <a:r>
              <a:rPr lang="fr-FR" sz="2800">
                <a:latin typeface="Calibri" pitchFamily="34" charset="0"/>
              </a:rPr>
              <a:t>Audit énergétique résidence de la Porte Verte</a:t>
            </a:r>
          </a:p>
        </p:txBody>
      </p:sp>
      <p:sp>
        <p:nvSpPr>
          <p:cNvPr id="44037" name="Text Box 11"/>
          <p:cNvSpPr txBox="1">
            <a:spLocks noChangeArrowheads="1"/>
          </p:cNvSpPr>
          <p:nvPr/>
        </p:nvSpPr>
        <p:spPr bwMode="auto">
          <a:xfrm>
            <a:off x="0" y="6308725"/>
            <a:ext cx="9144000" cy="519113"/>
          </a:xfrm>
          <a:prstGeom prst="rect">
            <a:avLst/>
          </a:prstGeom>
          <a:noFill/>
          <a:ln w="9525">
            <a:noFill/>
            <a:miter lim="800000"/>
            <a:headEnd/>
            <a:tailEnd/>
          </a:ln>
        </p:spPr>
        <p:txBody>
          <a:bodyPr>
            <a:spAutoFit/>
          </a:bodyPr>
          <a:lstStyle/>
          <a:p>
            <a:pPr algn="ctr">
              <a:spcBef>
                <a:spcPct val="50000"/>
              </a:spcBef>
            </a:pPr>
            <a:r>
              <a:rPr lang="fr-FR" sz="2800">
                <a:latin typeface="Calibri" pitchFamily="34" charset="0"/>
              </a:rPr>
              <a:t>Jean Dubuisson architecte 1972</a:t>
            </a:r>
          </a:p>
        </p:txBody>
      </p:sp>
      <p:pic>
        <p:nvPicPr>
          <p:cNvPr id="44038"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44039"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44040" name="Image 1"/>
          <p:cNvPicPr>
            <a:picLocks noChangeAspect="1"/>
          </p:cNvPicPr>
          <p:nvPr/>
        </p:nvPicPr>
        <p:blipFill>
          <a:blip r:embed="rId4" cstate="print"/>
          <a:srcRect/>
          <a:stretch>
            <a:fillRect/>
          </a:stretch>
        </p:blipFill>
        <p:spPr bwMode="auto">
          <a:xfrm>
            <a:off x="1492250" y="1700213"/>
            <a:ext cx="6219825"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8"/>
          <p:cNvSpPr txBox="1">
            <a:spLocks noChangeArrowheads="1"/>
          </p:cNvSpPr>
          <p:nvPr/>
        </p:nvSpPr>
        <p:spPr bwMode="auto">
          <a:xfrm>
            <a:off x="0" y="884238"/>
            <a:ext cx="9144000" cy="519112"/>
          </a:xfrm>
          <a:prstGeom prst="rect">
            <a:avLst/>
          </a:prstGeom>
          <a:noFill/>
          <a:ln w="9525">
            <a:noFill/>
            <a:miter lim="800000"/>
            <a:headEnd/>
            <a:tailEnd/>
          </a:ln>
        </p:spPr>
        <p:txBody>
          <a:bodyPr>
            <a:spAutoFit/>
          </a:bodyPr>
          <a:lstStyle/>
          <a:p>
            <a:pPr algn="ctr">
              <a:spcBef>
                <a:spcPct val="50000"/>
              </a:spcBef>
            </a:pPr>
            <a:r>
              <a:rPr lang="fr-FR" sz="2800">
                <a:latin typeface="Calibri" pitchFamily="34" charset="0"/>
              </a:rPr>
              <a:t>Audit énergétique résidence de la Porte Verte</a:t>
            </a:r>
          </a:p>
        </p:txBody>
      </p:sp>
      <p:sp>
        <p:nvSpPr>
          <p:cNvPr id="45059" name="Text Box 11"/>
          <p:cNvSpPr txBox="1">
            <a:spLocks noChangeArrowheads="1"/>
          </p:cNvSpPr>
          <p:nvPr/>
        </p:nvSpPr>
        <p:spPr bwMode="auto">
          <a:xfrm>
            <a:off x="0" y="6308725"/>
            <a:ext cx="9144000" cy="519113"/>
          </a:xfrm>
          <a:prstGeom prst="rect">
            <a:avLst/>
          </a:prstGeom>
          <a:noFill/>
          <a:ln w="9525">
            <a:noFill/>
            <a:miter lim="800000"/>
            <a:headEnd/>
            <a:tailEnd/>
          </a:ln>
        </p:spPr>
        <p:txBody>
          <a:bodyPr>
            <a:spAutoFit/>
          </a:bodyPr>
          <a:lstStyle/>
          <a:p>
            <a:pPr algn="ctr">
              <a:spcBef>
                <a:spcPct val="50000"/>
              </a:spcBef>
            </a:pPr>
            <a:r>
              <a:rPr lang="fr-FR" sz="2800">
                <a:latin typeface="Calibri" pitchFamily="34" charset="0"/>
              </a:rPr>
              <a:t>Jean Dubuisson architecte 1972</a:t>
            </a:r>
          </a:p>
        </p:txBody>
      </p:sp>
      <p:pic>
        <p:nvPicPr>
          <p:cNvPr id="45060"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45061"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45062" name="Image 1"/>
          <p:cNvPicPr>
            <a:picLocks noChangeAspect="1"/>
          </p:cNvPicPr>
          <p:nvPr/>
        </p:nvPicPr>
        <p:blipFill>
          <a:blip r:embed="rId4" cstate="print"/>
          <a:srcRect/>
          <a:stretch>
            <a:fillRect/>
          </a:stretch>
        </p:blipFill>
        <p:spPr bwMode="auto">
          <a:xfrm>
            <a:off x="7938" y="1862138"/>
            <a:ext cx="9136062" cy="374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4DAF9F8-BB7A-422A-9715-37FCAA8526A0}" type="slidenum">
              <a:rPr lang="fr-FR" sz="1200">
                <a:solidFill>
                  <a:schemeClr val="tx1">
                    <a:tint val="75000"/>
                  </a:schemeClr>
                </a:solidFill>
                <a:latin typeface="+mn-lt"/>
                <a:cs typeface="+mn-cs"/>
              </a:rPr>
              <a:pPr algn="r" fontAlgn="auto">
                <a:spcBef>
                  <a:spcPts val="0"/>
                </a:spcBef>
                <a:spcAft>
                  <a:spcPts val="0"/>
                </a:spcAft>
                <a:defRPr/>
              </a:pPr>
              <a:t>44</a:t>
            </a:fld>
            <a:endParaRPr lang="fr-FR" sz="1200">
              <a:solidFill>
                <a:schemeClr val="tx1">
                  <a:tint val="75000"/>
                </a:schemeClr>
              </a:solidFill>
              <a:latin typeface="+mn-lt"/>
              <a:cs typeface="+mn-cs"/>
            </a:endParaRPr>
          </a:p>
        </p:txBody>
      </p:sp>
      <p:sp>
        <p:nvSpPr>
          <p:cNvPr id="46083" name="Titre 1"/>
          <p:cNvSpPr>
            <a:spLocks noGrp="1"/>
          </p:cNvSpPr>
          <p:nvPr>
            <p:ph type="title" idx="4294967295"/>
          </p:nvPr>
        </p:nvSpPr>
        <p:spPr>
          <a:xfrm>
            <a:off x="1000125" y="2571750"/>
            <a:ext cx="7316788" cy="1500188"/>
          </a:xfrm>
        </p:spPr>
        <p:txBody>
          <a:bodyPr/>
          <a:lstStyle/>
          <a:p>
            <a:pPr eaLnBrk="1" hangingPunct="1"/>
            <a:r>
              <a:rPr lang="fr-FR" sz="3000" smtClean="0"/>
              <a:t/>
            </a:r>
            <a:br>
              <a:rPr lang="fr-FR" sz="3000" smtClean="0"/>
            </a:br>
            <a:endParaRPr lang="fr-FR" sz="3000" smtClean="0"/>
          </a:p>
        </p:txBody>
      </p:sp>
      <p:sp>
        <p:nvSpPr>
          <p:cNvPr id="46084" name="Text Box 9"/>
          <p:cNvSpPr txBox="1">
            <a:spLocks noChangeArrowheads="1"/>
          </p:cNvSpPr>
          <p:nvPr/>
        </p:nvSpPr>
        <p:spPr bwMode="auto">
          <a:xfrm>
            <a:off x="0" y="884238"/>
            <a:ext cx="9144000" cy="457200"/>
          </a:xfrm>
          <a:prstGeom prst="rect">
            <a:avLst/>
          </a:prstGeom>
          <a:noFill/>
          <a:ln w="9525">
            <a:noFill/>
            <a:miter lim="800000"/>
            <a:headEnd/>
            <a:tailEnd/>
          </a:ln>
        </p:spPr>
        <p:txBody>
          <a:bodyPr>
            <a:spAutoFit/>
          </a:bodyPr>
          <a:lstStyle/>
          <a:p>
            <a:pPr algn="ctr">
              <a:spcBef>
                <a:spcPct val="50000"/>
              </a:spcBef>
            </a:pPr>
            <a:r>
              <a:rPr lang="fr-FR" sz="2400">
                <a:latin typeface="Calibri" pitchFamily="34" charset="0"/>
              </a:rPr>
              <a:t>Audit énergétique résidence de la Porte Verte</a:t>
            </a:r>
          </a:p>
        </p:txBody>
      </p:sp>
      <p:pic>
        <p:nvPicPr>
          <p:cNvPr id="46085"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46086"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46087" name="Image 1"/>
          <p:cNvPicPr>
            <a:picLocks noChangeAspect="1"/>
          </p:cNvPicPr>
          <p:nvPr/>
        </p:nvPicPr>
        <p:blipFill>
          <a:blip r:embed="rId4" cstate="print"/>
          <a:srcRect/>
          <a:stretch>
            <a:fillRect/>
          </a:stretch>
        </p:blipFill>
        <p:spPr bwMode="auto">
          <a:xfrm>
            <a:off x="15875" y="1341438"/>
            <a:ext cx="9083675" cy="554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598AEB8-AB1C-4E95-9ED1-8ABCA8DE19F4}" type="slidenum">
              <a:rPr lang="fr-FR" sz="1200">
                <a:solidFill>
                  <a:schemeClr val="tx1">
                    <a:tint val="75000"/>
                  </a:schemeClr>
                </a:solidFill>
                <a:latin typeface="+mn-lt"/>
                <a:cs typeface="+mn-cs"/>
              </a:rPr>
              <a:pPr algn="r" fontAlgn="auto">
                <a:spcBef>
                  <a:spcPts val="0"/>
                </a:spcBef>
                <a:spcAft>
                  <a:spcPts val="0"/>
                </a:spcAft>
                <a:defRPr/>
              </a:pPr>
              <a:t>45</a:t>
            </a:fld>
            <a:endParaRPr lang="fr-FR" sz="1200">
              <a:solidFill>
                <a:schemeClr val="tx1">
                  <a:tint val="75000"/>
                </a:schemeClr>
              </a:solidFill>
              <a:latin typeface="+mn-lt"/>
              <a:cs typeface="+mn-cs"/>
            </a:endParaRPr>
          </a:p>
        </p:txBody>
      </p:sp>
      <p:sp>
        <p:nvSpPr>
          <p:cNvPr id="47107" name="Text Box 9"/>
          <p:cNvSpPr txBox="1">
            <a:spLocks noChangeArrowheads="1"/>
          </p:cNvSpPr>
          <p:nvPr/>
        </p:nvSpPr>
        <p:spPr bwMode="auto">
          <a:xfrm>
            <a:off x="0" y="1100138"/>
            <a:ext cx="9144000" cy="519112"/>
          </a:xfrm>
          <a:prstGeom prst="rect">
            <a:avLst/>
          </a:prstGeom>
          <a:noFill/>
          <a:ln w="9525">
            <a:noFill/>
            <a:miter lim="800000"/>
            <a:headEnd/>
            <a:tailEnd/>
          </a:ln>
        </p:spPr>
        <p:txBody>
          <a:bodyPr>
            <a:spAutoFit/>
          </a:bodyPr>
          <a:lstStyle/>
          <a:p>
            <a:pPr algn="ctr">
              <a:spcBef>
                <a:spcPct val="50000"/>
              </a:spcBef>
            </a:pPr>
            <a:r>
              <a:rPr lang="fr-FR" sz="2800">
                <a:latin typeface="Calibri" pitchFamily="34" charset="0"/>
              </a:rPr>
              <a:t>La résidence Les Petits Princes, 1959.</a:t>
            </a:r>
          </a:p>
        </p:txBody>
      </p:sp>
      <p:pic>
        <p:nvPicPr>
          <p:cNvPr id="47108"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47109"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47110" name="Image 1"/>
          <p:cNvPicPr>
            <a:picLocks noChangeAspect="1"/>
          </p:cNvPicPr>
          <p:nvPr/>
        </p:nvPicPr>
        <p:blipFill>
          <a:blip r:embed="rId4" cstate="print"/>
          <a:srcRect/>
          <a:stretch>
            <a:fillRect/>
          </a:stretch>
        </p:blipFill>
        <p:spPr bwMode="auto">
          <a:xfrm>
            <a:off x="0" y="1773238"/>
            <a:ext cx="9132888"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1"/>
          <p:cNvSpPr txBox="1">
            <a:spLocks noChangeArrowheads="1"/>
          </p:cNvSpPr>
          <p:nvPr/>
        </p:nvSpPr>
        <p:spPr bwMode="auto">
          <a:xfrm>
            <a:off x="0" y="6308725"/>
            <a:ext cx="9144000" cy="519113"/>
          </a:xfrm>
          <a:prstGeom prst="rect">
            <a:avLst/>
          </a:prstGeom>
          <a:noFill/>
          <a:ln w="9525">
            <a:noFill/>
            <a:miter lim="800000"/>
            <a:headEnd/>
            <a:tailEnd/>
          </a:ln>
        </p:spPr>
        <p:txBody>
          <a:bodyPr>
            <a:spAutoFit/>
          </a:bodyPr>
          <a:lstStyle/>
          <a:p>
            <a:pPr algn="ctr">
              <a:spcBef>
                <a:spcPct val="50000"/>
              </a:spcBef>
            </a:pPr>
            <a:r>
              <a:rPr lang="fr-FR" sz="2800">
                <a:latin typeface="Calibri" pitchFamily="34" charset="0"/>
              </a:rPr>
              <a:t>Jean Dubuisson architecte 1972</a:t>
            </a:r>
          </a:p>
        </p:txBody>
      </p:sp>
      <p:pic>
        <p:nvPicPr>
          <p:cNvPr id="48131"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48132"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48133" name="Text Box 9"/>
          <p:cNvSpPr txBox="1">
            <a:spLocks noChangeArrowheads="1"/>
          </p:cNvSpPr>
          <p:nvPr/>
        </p:nvSpPr>
        <p:spPr bwMode="auto">
          <a:xfrm>
            <a:off x="0" y="1100138"/>
            <a:ext cx="9144000" cy="519112"/>
          </a:xfrm>
          <a:prstGeom prst="rect">
            <a:avLst/>
          </a:prstGeom>
          <a:noFill/>
          <a:ln w="9525">
            <a:noFill/>
            <a:miter lim="800000"/>
            <a:headEnd/>
            <a:tailEnd/>
          </a:ln>
        </p:spPr>
        <p:txBody>
          <a:bodyPr>
            <a:spAutoFit/>
          </a:bodyPr>
          <a:lstStyle/>
          <a:p>
            <a:pPr algn="ctr">
              <a:spcBef>
                <a:spcPct val="50000"/>
              </a:spcBef>
            </a:pPr>
            <a:r>
              <a:rPr lang="fr-FR" sz="2800">
                <a:latin typeface="Calibri" pitchFamily="34" charset="0"/>
              </a:rPr>
              <a:t>Résidence Les Petits Princes, 1959.</a:t>
            </a:r>
          </a:p>
        </p:txBody>
      </p:sp>
      <p:pic>
        <p:nvPicPr>
          <p:cNvPr id="48134" name="Image 1"/>
          <p:cNvPicPr>
            <a:picLocks noChangeAspect="1"/>
          </p:cNvPicPr>
          <p:nvPr/>
        </p:nvPicPr>
        <p:blipFill>
          <a:blip r:embed="rId4" cstate="print"/>
          <a:srcRect/>
          <a:stretch>
            <a:fillRect/>
          </a:stretch>
        </p:blipFill>
        <p:spPr bwMode="auto">
          <a:xfrm>
            <a:off x="1420813" y="1773238"/>
            <a:ext cx="6294437" cy="416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72C780B-BDE3-4082-8DF3-0F93D9C18EB4}" type="slidenum">
              <a:rPr lang="fr-FR" sz="1200">
                <a:solidFill>
                  <a:schemeClr val="tx1">
                    <a:tint val="75000"/>
                  </a:schemeClr>
                </a:solidFill>
                <a:latin typeface="+mn-lt"/>
                <a:cs typeface="+mn-cs"/>
              </a:rPr>
              <a:pPr algn="r" fontAlgn="auto">
                <a:spcBef>
                  <a:spcPts val="0"/>
                </a:spcBef>
                <a:spcAft>
                  <a:spcPts val="0"/>
                </a:spcAft>
                <a:defRPr/>
              </a:pPr>
              <a:t>47</a:t>
            </a:fld>
            <a:endParaRPr lang="fr-FR" sz="1200">
              <a:solidFill>
                <a:schemeClr val="tx1">
                  <a:tint val="75000"/>
                </a:schemeClr>
              </a:solidFill>
              <a:latin typeface="+mn-lt"/>
              <a:cs typeface="+mn-cs"/>
            </a:endParaRPr>
          </a:p>
        </p:txBody>
      </p:sp>
      <p:sp>
        <p:nvSpPr>
          <p:cNvPr id="49155" name="Titre 1"/>
          <p:cNvSpPr>
            <a:spLocks noGrp="1"/>
          </p:cNvSpPr>
          <p:nvPr>
            <p:ph type="title" idx="4294967295"/>
          </p:nvPr>
        </p:nvSpPr>
        <p:spPr>
          <a:xfrm>
            <a:off x="1000125" y="2571750"/>
            <a:ext cx="7316788" cy="1500188"/>
          </a:xfrm>
        </p:spPr>
        <p:txBody>
          <a:bodyPr/>
          <a:lstStyle/>
          <a:p>
            <a:pPr eaLnBrk="1" hangingPunct="1"/>
            <a:r>
              <a:rPr lang="fr-FR" sz="3000" smtClean="0"/>
              <a:t/>
            </a:r>
            <a:br>
              <a:rPr lang="fr-FR" sz="3000" smtClean="0"/>
            </a:br>
            <a:endParaRPr lang="fr-FR" sz="3000" smtClean="0"/>
          </a:p>
        </p:txBody>
      </p:sp>
      <p:pic>
        <p:nvPicPr>
          <p:cNvPr id="49156"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49157"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49158" name="Text Box 9"/>
          <p:cNvSpPr txBox="1">
            <a:spLocks noChangeArrowheads="1"/>
          </p:cNvSpPr>
          <p:nvPr/>
        </p:nvSpPr>
        <p:spPr bwMode="auto">
          <a:xfrm>
            <a:off x="0" y="6021388"/>
            <a:ext cx="9144000" cy="519112"/>
          </a:xfrm>
          <a:prstGeom prst="rect">
            <a:avLst/>
          </a:prstGeom>
          <a:noFill/>
          <a:ln w="9525">
            <a:noFill/>
            <a:miter lim="800000"/>
            <a:headEnd/>
            <a:tailEnd/>
          </a:ln>
        </p:spPr>
        <p:txBody>
          <a:bodyPr>
            <a:spAutoFit/>
          </a:bodyPr>
          <a:lstStyle/>
          <a:p>
            <a:pPr algn="ctr">
              <a:spcBef>
                <a:spcPct val="50000"/>
              </a:spcBef>
            </a:pPr>
            <a:r>
              <a:rPr lang="fr-FR" sz="2800">
                <a:latin typeface="Calibri" pitchFamily="34" charset="0"/>
              </a:rPr>
              <a:t>La résidence Les Petits Princes, 1959.</a:t>
            </a:r>
          </a:p>
        </p:txBody>
      </p:sp>
      <p:pic>
        <p:nvPicPr>
          <p:cNvPr id="49159" name="Image 1"/>
          <p:cNvPicPr>
            <a:picLocks noChangeAspect="1"/>
          </p:cNvPicPr>
          <p:nvPr/>
        </p:nvPicPr>
        <p:blipFill>
          <a:blip r:embed="rId4" cstate="print"/>
          <a:srcRect/>
          <a:stretch>
            <a:fillRect/>
          </a:stretch>
        </p:blipFill>
        <p:spPr bwMode="auto">
          <a:xfrm>
            <a:off x="239713" y="1052513"/>
            <a:ext cx="8904287" cy="507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50179"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50180" name="Titre 1"/>
          <p:cNvSpPr txBox="1">
            <a:spLocks/>
          </p:cNvSpPr>
          <p:nvPr/>
        </p:nvSpPr>
        <p:spPr bwMode="auto">
          <a:xfrm>
            <a:off x="684213" y="1293813"/>
            <a:ext cx="7848600" cy="4362450"/>
          </a:xfrm>
          <a:prstGeom prst="rect">
            <a:avLst/>
          </a:prstGeom>
          <a:noFill/>
          <a:ln w="9525">
            <a:noFill/>
            <a:miter lim="800000"/>
            <a:headEnd/>
            <a:tailEnd/>
          </a:ln>
        </p:spPr>
        <p:txBody>
          <a:bodyPr>
            <a:spAutoFit/>
          </a:bodyPr>
          <a:lstStyle/>
          <a:p>
            <a:r>
              <a:rPr lang="fr-FR" sz="2800">
                <a:latin typeface="Calibri" pitchFamily="34" charset="0"/>
              </a:rPr>
              <a:t>Résidence Les Petits Princes, 1959.</a:t>
            </a:r>
          </a:p>
          <a:p>
            <a:endParaRPr lang="fr-FR" sz="2800">
              <a:latin typeface="Calibri" pitchFamily="34" charset="0"/>
            </a:endParaRPr>
          </a:p>
          <a:p>
            <a:r>
              <a:rPr lang="fr-FR" sz="2800">
                <a:latin typeface="Calibri" pitchFamily="34" charset="0"/>
              </a:rPr>
              <a:t>Un financement original:</a:t>
            </a:r>
          </a:p>
          <a:p>
            <a:endParaRPr lang="fr-FR" sz="2800">
              <a:latin typeface="Calibri" pitchFamily="34" charset="0"/>
            </a:endParaRPr>
          </a:p>
          <a:p>
            <a:r>
              <a:rPr lang="fr-FR" sz="2800">
                <a:latin typeface="Calibri" pitchFamily="34" charset="0"/>
              </a:rPr>
              <a:t>La création de 7 ou 8 logements à rez-de-chaussée; financer la rénovation thermique, la modernisation des halls d’entrée, le désamiantage, l’agrandissement du parking.</a:t>
            </a:r>
          </a:p>
          <a:p>
            <a:pPr>
              <a:buFontTx/>
              <a:buChar char="-"/>
            </a:pPr>
            <a:endParaRPr lang="fr-FR" sz="2800">
              <a:latin typeface="Calibri" pitchFamily="34" charset="0"/>
            </a:endParaRPr>
          </a:p>
          <a:p>
            <a:pPr>
              <a:buFontTx/>
              <a:buChar char="-"/>
            </a:pPr>
            <a:endParaRPr lang="fr-FR" sz="2800">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DE3A323-8CF3-49EB-B2BD-B378C6C9C3BD}" type="slidenum">
              <a:rPr lang="fr-FR" sz="1200">
                <a:solidFill>
                  <a:schemeClr val="tx1">
                    <a:tint val="75000"/>
                  </a:schemeClr>
                </a:solidFill>
                <a:latin typeface="+mn-lt"/>
                <a:cs typeface="+mn-cs"/>
              </a:rPr>
              <a:pPr algn="r" fontAlgn="auto">
                <a:spcBef>
                  <a:spcPts val="0"/>
                </a:spcBef>
                <a:spcAft>
                  <a:spcPts val="0"/>
                </a:spcAft>
                <a:defRPr/>
              </a:pPr>
              <a:t>49</a:t>
            </a:fld>
            <a:endParaRPr lang="fr-FR" sz="1200">
              <a:solidFill>
                <a:schemeClr val="tx1">
                  <a:tint val="75000"/>
                </a:schemeClr>
              </a:solidFill>
              <a:latin typeface="+mn-lt"/>
              <a:cs typeface="+mn-cs"/>
            </a:endParaRPr>
          </a:p>
        </p:txBody>
      </p:sp>
      <p:sp>
        <p:nvSpPr>
          <p:cNvPr id="51203" name="Titre 1"/>
          <p:cNvSpPr>
            <a:spLocks noGrp="1"/>
          </p:cNvSpPr>
          <p:nvPr>
            <p:ph type="title" idx="4294967295"/>
          </p:nvPr>
        </p:nvSpPr>
        <p:spPr>
          <a:xfrm>
            <a:off x="1000125" y="2571750"/>
            <a:ext cx="7316788" cy="1500188"/>
          </a:xfrm>
        </p:spPr>
        <p:txBody>
          <a:bodyPr/>
          <a:lstStyle/>
          <a:p>
            <a:pPr eaLnBrk="1" hangingPunct="1"/>
            <a:r>
              <a:rPr lang="fr-FR" sz="3000" smtClean="0"/>
              <a:t/>
            </a:r>
            <a:br>
              <a:rPr lang="fr-FR" sz="3000" smtClean="0"/>
            </a:br>
            <a:endParaRPr lang="fr-FR" sz="3000" smtClean="0"/>
          </a:p>
        </p:txBody>
      </p:sp>
      <p:pic>
        <p:nvPicPr>
          <p:cNvPr id="51204"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51205"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51206" name="Text Box 9"/>
          <p:cNvSpPr txBox="1">
            <a:spLocks noChangeArrowheads="1"/>
          </p:cNvSpPr>
          <p:nvPr/>
        </p:nvSpPr>
        <p:spPr bwMode="auto">
          <a:xfrm>
            <a:off x="0" y="6021388"/>
            <a:ext cx="9144000" cy="519112"/>
          </a:xfrm>
          <a:prstGeom prst="rect">
            <a:avLst/>
          </a:prstGeom>
          <a:noFill/>
          <a:ln w="9525">
            <a:noFill/>
            <a:miter lim="800000"/>
            <a:headEnd/>
            <a:tailEnd/>
          </a:ln>
        </p:spPr>
        <p:txBody>
          <a:bodyPr>
            <a:spAutoFit/>
          </a:bodyPr>
          <a:lstStyle/>
          <a:p>
            <a:pPr algn="ctr">
              <a:spcBef>
                <a:spcPct val="50000"/>
              </a:spcBef>
            </a:pPr>
            <a:r>
              <a:rPr lang="fr-FR" sz="2800">
                <a:latin typeface="Calibri" pitchFamily="34" charset="0"/>
              </a:rPr>
              <a:t>La résidence Les Petits Princes, 1959.</a:t>
            </a:r>
          </a:p>
        </p:txBody>
      </p:sp>
      <p:pic>
        <p:nvPicPr>
          <p:cNvPr id="51207" name="Image 1"/>
          <p:cNvPicPr>
            <a:picLocks noChangeAspect="1"/>
          </p:cNvPicPr>
          <p:nvPr/>
        </p:nvPicPr>
        <p:blipFill>
          <a:blip r:embed="rId4" cstate="print"/>
          <a:srcRect/>
          <a:stretch>
            <a:fillRect/>
          </a:stretch>
        </p:blipFill>
        <p:spPr bwMode="auto">
          <a:xfrm>
            <a:off x="1588" y="1138238"/>
            <a:ext cx="8902700" cy="488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affaires en cours CLA\PIERRE LUC\CAH\cr_m_logo_CAH.jpg"/>
          <p:cNvPicPr>
            <a:picLocks noChangeAspect="1" noChangeArrowheads="1"/>
          </p:cNvPicPr>
          <p:nvPr/>
        </p:nvPicPr>
        <p:blipFill>
          <a:blip r:embed="rId3" cstate="print"/>
          <a:srcRect/>
          <a:stretch>
            <a:fillRect/>
          </a:stretch>
        </p:blipFill>
        <p:spPr bwMode="auto">
          <a:xfrm>
            <a:off x="5580063" y="4702175"/>
            <a:ext cx="1439862" cy="906463"/>
          </a:xfrm>
          <a:prstGeom prst="rect">
            <a:avLst/>
          </a:prstGeom>
          <a:noFill/>
          <a:ln w="9525">
            <a:noFill/>
            <a:miter lim="800000"/>
            <a:headEnd/>
            <a:tailEnd/>
          </a:ln>
        </p:spPr>
      </p:pic>
      <p:pic>
        <p:nvPicPr>
          <p:cNvPr id="6147" name="Picture 8" descr="logog4"/>
          <p:cNvPicPr>
            <a:picLocks noChangeAspect="1" noChangeArrowheads="1"/>
          </p:cNvPicPr>
          <p:nvPr/>
        </p:nvPicPr>
        <p:blipFill>
          <a:blip r:embed="rId4" cstate="print"/>
          <a:srcRect/>
          <a:stretch>
            <a:fillRect/>
          </a:stretch>
        </p:blipFill>
        <p:spPr bwMode="auto">
          <a:xfrm>
            <a:off x="5508625" y="111125"/>
            <a:ext cx="1439863" cy="4757738"/>
          </a:xfrm>
          <a:prstGeom prst="rect">
            <a:avLst/>
          </a:prstGeom>
          <a:noFill/>
          <a:ln w="9525">
            <a:noFill/>
            <a:miter lim="800000"/>
            <a:headEnd/>
            <a:tailEnd/>
          </a:ln>
        </p:spPr>
      </p:pic>
      <p:pic>
        <p:nvPicPr>
          <p:cNvPr id="6148" name="Picture 9" descr="logos1"/>
          <p:cNvPicPr>
            <a:picLocks noChangeAspect="1" noChangeArrowheads="1"/>
          </p:cNvPicPr>
          <p:nvPr/>
        </p:nvPicPr>
        <p:blipFill>
          <a:blip r:embed="rId5" cstate="print"/>
          <a:srcRect/>
          <a:stretch>
            <a:fillRect/>
          </a:stretch>
        </p:blipFill>
        <p:spPr bwMode="auto">
          <a:xfrm>
            <a:off x="323850" y="0"/>
            <a:ext cx="1439863" cy="6027738"/>
          </a:xfrm>
          <a:prstGeom prst="rect">
            <a:avLst/>
          </a:prstGeom>
          <a:noFill/>
          <a:ln w="9525">
            <a:noFill/>
            <a:miter lim="800000"/>
            <a:headEnd/>
            <a:tailEnd/>
          </a:ln>
        </p:spPr>
      </p:pic>
      <p:pic>
        <p:nvPicPr>
          <p:cNvPr id="6149" name="Picture 10" descr="logo2"/>
          <p:cNvPicPr>
            <a:picLocks noChangeAspect="1" noChangeArrowheads="1"/>
          </p:cNvPicPr>
          <p:nvPr/>
        </p:nvPicPr>
        <p:blipFill>
          <a:blip r:embed="rId6" cstate="print"/>
          <a:srcRect/>
          <a:stretch>
            <a:fillRect/>
          </a:stretch>
        </p:blipFill>
        <p:spPr bwMode="auto">
          <a:xfrm>
            <a:off x="1908175" y="-26988"/>
            <a:ext cx="1439863" cy="6281738"/>
          </a:xfrm>
          <a:prstGeom prst="rect">
            <a:avLst/>
          </a:prstGeom>
          <a:noFill/>
          <a:ln w="9525">
            <a:noFill/>
            <a:miter lim="800000"/>
            <a:headEnd/>
            <a:tailEnd/>
          </a:ln>
        </p:spPr>
      </p:pic>
      <p:pic>
        <p:nvPicPr>
          <p:cNvPr id="6150" name="Picture 11" descr="logo3"/>
          <p:cNvPicPr>
            <a:picLocks noChangeAspect="1" noChangeArrowheads="1"/>
          </p:cNvPicPr>
          <p:nvPr/>
        </p:nvPicPr>
        <p:blipFill>
          <a:blip r:embed="rId7" cstate="print"/>
          <a:srcRect l="6509"/>
          <a:stretch>
            <a:fillRect/>
          </a:stretch>
        </p:blipFill>
        <p:spPr bwMode="auto">
          <a:xfrm>
            <a:off x="3851275" y="-26988"/>
            <a:ext cx="1439863" cy="6192838"/>
          </a:xfrm>
          <a:prstGeom prst="rect">
            <a:avLst/>
          </a:prstGeom>
          <a:noFill/>
          <a:ln w="9525">
            <a:noFill/>
            <a:miter lim="800000"/>
            <a:headEnd/>
            <a:tailEnd/>
          </a:ln>
        </p:spPr>
      </p:pic>
      <p:pic>
        <p:nvPicPr>
          <p:cNvPr id="6151" name="Picture 12" descr="logos1"/>
          <p:cNvPicPr>
            <a:picLocks noChangeAspect="1" noChangeArrowheads="1"/>
          </p:cNvPicPr>
          <p:nvPr/>
        </p:nvPicPr>
        <p:blipFill>
          <a:blip r:embed="rId5" cstate="print"/>
          <a:srcRect l="70297" t="29866" b="64693"/>
          <a:stretch>
            <a:fillRect/>
          </a:stretch>
        </p:blipFill>
        <p:spPr bwMode="auto">
          <a:xfrm>
            <a:off x="5867400" y="5586413"/>
            <a:ext cx="901700" cy="69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7F38815E-9D12-4FE6-B288-B44AFE6F3E07}" type="slidenum">
              <a:rPr lang="fr-FR"/>
              <a:pPr>
                <a:defRPr/>
              </a:pPr>
              <a:t>50</a:t>
            </a:fld>
            <a:endParaRPr lang="fr-FR"/>
          </a:p>
        </p:txBody>
      </p:sp>
      <p:sp>
        <p:nvSpPr>
          <p:cNvPr id="52227" name="Titre 1"/>
          <p:cNvSpPr>
            <a:spLocks noGrp="1"/>
          </p:cNvSpPr>
          <p:nvPr>
            <p:ph type="title" idx="4294967295"/>
          </p:nvPr>
        </p:nvSpPr>
        <p:spPr>
          <a:xfrm>
            <a:off x="1000125" y="2571750"/>
            <a:ext cx="7316788" cy="1500188"/>
          </a:xfrm>
        </p:spPr>
        <p:txBody>
          <a:bodyPr/>
          <a:lstStyle/>
          <a:p>
            <a:pPr eaLnBrk="1" hangingPunct="1"/>
            <a:r>
              <a:rPr lang="fr-FR" sz="3000" smtClean="0"/>
              <a:t/>
            </a:r>
            <a:br>
              <a:rPr lang="fr-FR" sz="3000" smtClean="0"/>
            </a:br>
            <a:endParaRPr lang="fr-FR" sz="3000" smtClean="0"/>
          </a:p>
        </p:txBody>
      </p:sp>
      <p:sp>
        <p:nvSpPr>
          <p:cNvPr id="52228" name="Titre 1"/>
          <p:cNvSpPr txBox="1">
            <a:spLocks/>
          </p:cNvSpPr>
          <p:nvPr/>
        </p:nvSpPr>
        <p:spPr bwMode="auto">
          <a:xfrm>
            <a:off x="1000125" y="1071563"/>
            <a:ext cx="7316788" cy="5429250"/>
          </a:xfrm>
          <a:prstGeom prst="rect">
            <a:avLst/>
          </a:prstGeom>
          <a:noFill/>
          <a:ln w="9525">
            <a:noFill/>
            <a:miter lim="800000"/>
            <a:headEnd/>
            <a:tailEnd/>
          </a:ln>
        </p:spPr>
        <p:txBody>
          <a:bodyPr>
            <a:spAutoFit/>
          </a:bodyPr>
          <a:lstStyle/>
          <a:p>
            <a:r>
              <a:rPr lang="fr-FR" sz="2800">
                <a:latin typeface="Calibri" pitchFamily="34" charset="0"/>
              </a:rPr>
              <a:t>3. </a:t>
            </a:r>
            <a:r>
              <a:rPr lang="fr-FR" sz="2800" b="1">
                <a:latin typeface="Calibri" pitchFamily="34" charset="0"/>
              </a:rPr>
              <a:t>Propositions de travaux</a:t>
            </a:r>
          </a:p>
          <a:p>
            <a:endParaRPr lang="fr-FR" sz="2800">
              <a:latin typeface="Calibri" pitchFamily="34" charset="0"/>
            </a:endParaRPr>
          </a:p>
          <a:p>
            <a:pPr>
              <a:buFontTx/>
              <a:buChar char="-"/>
            </a:pPr>
            <a:r>
              <a:rPr lang="fr-FR" sz="2800">
                <a:latin typeface="Calibri" pitchFamily="34" charset="0"/>
              </a:rPr>
              <a:t> Priorité à l’isolation thermique </a:t>
            </a:r>
          </a:p>
          <a:p>
            <a:pPr>
              <a:buFontTx/>
              <a:buChar char="-"/>
            </a:pPr>
            <a:r>
              <a:rPr lang="fr-FR" sz="2800">
                <a:latin typeface="Calibri" pitchFamily="34" charset="0"/>
              </a:rPr>
              <a:t> Procéder par étapes</a:t>
            </a:r>
          </a:p>
          <a:p>
            <a:pPr>
              <a:buFontTx/>
              <a:buChar char="-"/>
            </a:pPr>
            <a:r>
              <a:rPr lang="fr-FR" sz="2800">
                <a:latin typeface="Calibri" pitchFamily="34" charset="0"/>
              </a:rPr>
              <a:t> Ne pas tuer le gisement de progrès donc prévoir toutes les étapes ultérieures</a:t>
            </a:r>
          </a:p>
          <a:p>
            <a:pPr>
              <a:buFontTx/>
              <a:buChar char="-"/>
            </a:pPr>
            <a:endParaRPr lang="fr-FR" sz="2800">
              <a:latin typeface="Calibri" pitchFamily="34" charset="0"/>
            </a:endParaRPr>
          </a:p>
          <a:p>
            <a:r>
              <a:rPr lang="fr-FR" sz="2800">
                <a:solidFill>
                  <a:srgbClr val="FF3300"/>
                </a:solidFill>
                <a:latin typeface="Calibri" pitchFamily="34" charset="0"/>
              </a:rPr>
              <a:t>Les points sensibles sont:</a:t>
            </a:r>
          </a:p>
          <a:p>
            <a:endParaRPr lang="fr-FR" sz="1400">
              <a:solidFill>
                <a:srgbClr val="FF3300"/>
              </a:solidFill>
              <a:latin typeface="Calibri" pitchFamily="34" charset="0"/>
            </a:endParaRPr>
          </a:p>
          <a:p>
            <a:pPr>
              <a:buFontTx/>
              <a:buChar char="-"/>
            </a:pPr>
            <a:r>
              <a:rPr lang="fr-FR" sz="2800">
                <a:solidFill>
                  <a:srgbClr val="FF3300"/>
                </a:solidFill>
                <a:latin typeface="Calibri" pitchFamily="34" charset="0"/>
              </a:rPr>
              <a:t> La ventilation </a:t>
            </a:r>
          </a:p>
          <a:p>
            <a:r>
              <a:rPr lang="fr-FR" sz="2800">
                <a:solidFill>
                  <a:srgbClr val="FF3300"/>
                </a:solidFill>
                <a:latin typeface="Calibri" pitchFamily="34" charset="0"/>
              </a:rPr>
              <a:t>- Les menuiseries extérieures</a:t>
            </a:r>
          </a:p>
          <a:p>
            <a:pPr>
              <a:buFontTx/>
              <a:buChar char="-"/>
            </a:pPr>
            <a:endParaRPr lang="fr-FR" sz="2800">
              <a:solidFill>
                <a:srgbClr val="FF3300"/>
              </a:solidFill>
              <a:latin typeface="Calibri" pitchFamily="34" charset="0"/>
            </a:endParaRPr>
          </a:p>
          <a:p>
            <a:pPr>
              <a:buFontTx/>
              <a:buChar char="-"/>
            </a:pPr>
            <a:endParaRPr lang="fr-FR" sz="2800">
              <a:latin typeface="Calibri" pitchFamily="34" charset="0"/>
            </a:endParaRPr>
          </a:p>
        </p:txBody>
      </p:sp>
      <p:pic>
        <p:nvPicPr>
          <p:cNvPr id="52229"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52230"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4E1E03A1-4A5B-40CA-A002-B87B4F1A30E3}" type="slidenum">
              <a:rPr lang="fr-FR"/>
              <a:pPr>
                <a:defRPr/>
              </a:pPr>
              <a:t>51</a:t>
            </a:fld>
            <a:endParaRPr lang="fr-FR"/>
          </a:p>
        </p:txBody>
      </p:sp>
      <p:pic>
        <p:nvPicPr>
          <p:cNvPr id="53251"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53252"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53253" name="Image 1"/>
          <p:cNvPicPr>
            <a:picLocks noChangeAspect="1"/>
          </p:cNvPicPr>
          <p:nvPr/>
        </p:nvPicPr>
        <p:blipFill>
          <a:blip r:embed="rId4" cstate="print"/>
          <a:srcRect/>
          <a:stretch>
            <a:fillRect/>
          </a:stretch>
        </p:blipFill>
        <p:spPr bwMode="auto">
          <a:xfrm>
            <a:off x="1763713" y="115888"/>
            <a:ext cx="5759450" cy="674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3B393A4B-32AF-4F94-888F-A33899AE2409}" type="slidenum">
              <a:rPr lang="fr-FR"/>
              <a:pPr>
                <a:defRPr/>
              </a:pPr>
              <a:t>52</a:t>
            </a:fld>
            <a:endParaRPr lang="fr-FR"/>
          </a:p>
        </p:txBody>
      </p:sp>
      <p:pic>
        <p:nvPicPr>
          <p:cNvPr id="54275"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54276"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54277" name="Image 1"/>
          <p:cNvPicPr>
            <a:picLocks noChangeAspect="1"/>
          </p:cNvPicPr>
          <p:nvPr/>
        </p:nvPicPr>
        <p:blipFill>
          <a:blip r:embed="rId4" cstate="print"/>
          <a:srcRect/>
          <a:stretch>
            <a:fillRect/>
          </a:stretch>
        </p:blipFill>
        <p:spPr bwMode="auto">
          <a:xfrm>
            <a:off x="1801813" y="0"/>
            <a:ext cx="5518150" cy="682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8F41983B-72FF-4DB0-973B-CC6FCA972C1F}" type="slidenum">
              <a:rPr lang="fr-FR"/>
              <a:pPr>
                <a:defRPr/>
              </a:pPr>
              <a:t>53</a:t>
            </a:fld>
            <a:endParaRPr lang="fr-FR"/>
          </a:p>
        </p:txBody>
      </p:sp>
      <p:pic>
        <p:nvPicPr>
          <p:cNvPr id="55299"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55300"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55301" name="Image 1"/>
          <p:cNvPicPr>
            <a:picLocks noChangeAspect="1"/>
          </p:cNvPicPr>
          <p:nvPr/>
        </p:nvPicPr>
        <p:blipFill>
          <a:blip r:embed="rId4" cstate="print"/>
          <a:srcRect/>
          <a:stretch>
            <a:fillRect/>
          </a:stretch>
        </p:blipFill>
        <p:spPr bwMode="auto">
          <a:xfrm>
            <a:off x="468313" y="1062038"/>
            <a:ext cx="7704137"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8913ACA6-A461-4042-BC93-F840D4BF4548}" type="slidenum">
              <a:rPr lang="fr-FR"/>
              <a:pPr>
                <a:defRPr/>
              </a:pPr>
              <a:t>54</a:t>
            </a:fld>
            <a:endParaRPr lang="fr-FR"/>
          </a:p>
        </p:txBody>
      </p:sp>
      <p:pic>
        <p:nvPicPr>
          <p:cNvPr id="56323"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56324"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56325" name="Image 1"/>
          <p:cNvPicPr>
            <a:picLocks noChangeAspect="1"/>
          </p:cNvPicPr>
          <p:nvPr/>
        </p:nvPicPr>
        <p:blipFill>
          <a:blip r:embed="rId4" cstate="print"/>
          <a:srcRect/>
          <a:stretch>
            <a:fillRect/>
          </a:stretch>
        </p:blipFill>
        <p:spPr bwMode="auto">
          <a:xfrm>
            <a:off x="1835150" y="142875"/>
            <a:ext cx="5476875" cy="656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A455EC1-1E9C-4F3C-A0C0-E1CB614C69DA}" type="slidenum">
              <a:rPr lang="fr-FR" sz="1200">
                <a:solidFill>
                  <a:schemeClr val="tx1">
                    <a:tint val="75000"/>
                  </a:schemeClr>
                </a:solidFill>
                <a:latin typeface="+mn-lt"/>
                <a:cs typeface="+mn-cs"/>
              </a:rPr>
              <a:pPr algn="r" fontAlgn="auto">
                <a:spcBef>
                  <a:spcPts val="0"/>
                </a:spcBef>
                <a:spcAft>
                  <a:spcPts val="0"/>
                </a:spcAft>
                <a:defRPr/>
              </a:pPr>
              <a:t>55</a:t>
            </a:fld>
            <a:endParaRPr lang="fr-FR" sz="1200">
              <a:solidFill>
                <a:schemeClr val="tx1">
                  <a:tint val="75000"/>
                </a:schemeClr>
              </a:solidFill>
              <a:latin typeface="+mn-lt"/>
              <a:cs typeface="+mn-cs"/>
            </a:endParaRPr>
          </a:p>
        </p:txBody>
      </p:sp>
      <p:pic>
        <p:nvPicPr>
          <p:cNvPr id="57347"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57348"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57349" name="Text Box 7"/>
          <p:cNvSpPr txBox="1">
            <a:spLocks noChangeArrowheads="1"/>
          </p:cNvSpPr>
          <p:nvPr/>
        </p:nvSpPr>
        <p:spPr bwMode="auto">
          <a:xfrm>
            <a:off x="539750" y="1557338"/>
            <a:ext cx="8064500" cy="4789487"/>
          </a:xfrm>
          <a:prstGeom prst="rect">
            <a:avLst/>
          </a:prstGeom>
          <a:noFill/>
          <a:ln w="9525">
            <a:noFill/>
            <a:miter lim="800000"/>
            <a:headEnd/>
            <a:tailEnd/>
          </a:ln>
        </p:spPr>
        <p:txBody>
          <a:bodyPr>
            <a:spAutoFit/>
          </a:bodyPr>
          <a:lstStyle/>
          <a:p>
            <a:pPr marL="342900" indent="-342900"/>
            <a:r>
              <a:rPr lang="fr-FR" sz="2800" b="1">
                <a:latin typeface="Calibri" pitchFamily="34" charset="0"/>
              </a:rPr>
              <a:t>4. Décisions en assemblée générale</a:t>
            </a:r>
          </a:p>
          <a:p>
            <a:pPr marL="342900" indent="-342900"/>
            <a:endParaRPr lang="fr-FR" sz="2800">
              <a:latin typeface="Calibri" pitchFamily="34" charset="0"/>
            </a:endParaRPr>
          </a:p>
          <a:p>
            <a:pPr marL="342900" indent="-342900"/>
            <a:r>
              <a:rPr lang="fr-FR" sz="2800">
                <a:solidFill>
                  <a:srgbClr val="009900"/>
                </a:solidFill>
                <a:latin typeface="Calibri" pitchFamily="34" charset="0"/>
              </a:rPr>
              <a:t>Conseils:</a:t>
            </a:r>
            <a:r>
              <a:rPr lang="fr-FR" sz="2800">
                <a:latin typeface="Calibri" pitchFamily="34" charset="0"/>
              </a:rPr>
              <a:t> </a:t>
            </a:r>
          </a:p>
          <a:p>
            <a:pPr marL="342900" indent="-342900"/>
            <a:endParaRPr lang="fr-FR" sz="2800">
              <a:latin typeface="Calibri" pitchFamily="34" charset="0"/>
            </a:endParaRPr>
          </a:p>
          <a:p>
            <a:pPr marL="342900" indent="-342900"/>
            <a:r>
              <a:rPr lang="fr-FR" sz="2800">
                <a:latin typeface="Calibri" pitchFamily="34" charset="0"/>
              </a:rPr>
              <a:t>-Prévoir une assemblée blanche sans vote exclusivement dédiée à la présentation du projet</a:t>
            </a:r>
          </a:p>
          <a:p>
            <a:pPr marL="342900" indent="-342900"/>
            <a:r>
              <a:rPr lang="fr-FR" sz="2800">
                <a:latin typeface="Calibri" pitchFamily="34" charset="0"/>
              </a:rPr>
              <a:t>-Prévoir une rencontre de chacun des copropriétaires par des membres du conseil syndical pour écouter et répondre aux éventuelles objections </a:t>
            </a:r>
          </a:p>
          <a:p>
            <a:pPr marL="342900" indent="-342900"/>
            <a:r>
              <a:rPr lang="fr-FR" sz="2800">
                <a:latin typeface="Calibri" pitchFamily="34" charset="0"/>
              </a:rPr>
              <a:t>-Prévoir une assemblée extraordinaire pour les votes si l’assemblée ordinaire est chargée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2AB61E6-1FAA-44E5-9D24-B1016045FDE0}" type="slidenum">
              <a:rPr lang="fr-FR" sz="1200">
                <a:solidFill>
                  <a:schemeClr val="tx1">
                    <a:tint val="75000"/>
                  </a:schemeClr>
                </a:solidFill>
                <a:latin typeface="+mn-lt"/>
                <a:cs typeface="+mn-cs"/>
              </a:rPr>
              <a:pPr algn="r" fontAlgn="auto">
                <a:spcBef>
                  <a:spcPts val="0"/>
                </a:spcBef>
                <a:spcAft>
                  <a:spcPts val="0"/>
                </a:spcAft>
                <a:defRPr/>
              </a:pPr>
              <a:t>56</a:t>
            </a:fld>
            <a:endParaRPr lang="fr-FR" sz="1200">
              <a:solidFill>
                <a:schemeClr val="tx1">
                  <a:tint val="75000"/>
                </a:schemeClr>
              </a:solidFill>
              <a:latin typeface="+mn-lt"/>
              <a:cs typeface="+mn-cs"/>
            </a:endParaRPr>
          </a:p>
        </p:txBody>
      </p:sp>
      <p:pic>
        <p:nvPicPr>
          <p:cNvPr id="58371"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58372"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58373" name="Text Box 6"/>
          <p:cNvSpPr txBox="1">
            <a:spLocks noChangeArrowheads="1"/>
          </p:cNvSpPr>
          <p:nvPr/>
        </p:nvSpPr>
        <p:spPr bwMode="auto">
          <a:xfrm>
            <a:off x="539750" y="1773238"/>
            <a:ext cx="8064500" cy="3935412"/>
          </a:xfrm>
          <a:prstGeom prst="rect">
            <a:avLst/>
          </a:prstGeom>
          <a:noFill/>
          <a:ln w="9525">
            <a:noFill/>
            <a:miter lim="800000"/>
            <a:headEnd/>
            <a:tailEnd/>
          </a:ln>
        </p:spPr>
        <p:txBody>
          <a:bodyPr>
            <a:spAutoFit/>
          </a:bodyPr>
          <a:lstStyle/>
          <a:p>
            <a:pPr marL="342900" indent="-342900"/>
            <a:r>
              <a:rPr lang="fr-FR" sz="2800" b="1">
                <a:latin typeface="Calibri" pitchFamily="34" charset="0"/>
              </a:rPr>
              <a:t>5. Réalisation et réception des travaux</a:t>
            </a:r>
          </a:p>
          <a:p>
            <a:pPr marL="342900" indent="-342900"/>
            <a:endParaRPr lang="fr-FR" sz="2800">
              <a:latin typeface="Calibri" pitchFamily="34" charset="0"/>
            </a:endParaRPr>
          </a:p>
          <a:p>
            <a:pPr marL="342900" indent="-342900"/>
            <a:r>
              <a:rPr lang="fr-FR" sz="2800">
                <a:solidFill>
                  <a:srgbClr val="009900"/>
                </a:solidFill>
                <a:latin typeface="Calibri" pitchFamily="34" charset="0"/>
              </a:rPr>
              <a:t>Conseils:</a:t>
            </a:r>
          </a:p>
          <a:p>
            <a:pPr marL="342900" indent="-342900"/>
            <a:endParaRPr lang="fr-FR" sz="2800">
              <a:latin typeface="Calibri" pitchFamily="34" charset="0"/>
            </a:endParaRPr>
          </a:p>
          <a:p>
            <a:pPr marL="342900" indent="-342900"/>
            <a:r>
              <a:rPr lang="fr-FR" sz="2800">
                <a:latin typeface="Calibri" pitchFamily="34" charset="0"/>
              </a:rPr>
              <a:t>-Confier une mission à l’architecte de copropriété pour la direction des travaux sur parties communes </a:t>
            </a:r>
            <a:r>
              <a:rPr lang="fr-FR" sz="2800">
                <a:solidFill>
                  <a:srgbClr val="FF3300"/>
                </a:solidFill>
                <a:latin typeface="Calibri" pitchFamily="34" charset="0"/>
              </a:rPr>
              <a:t>et sur</a:t>
            </a:r>
            <a:r>
              <a:rPr lang="fr-FR" sz="2800">
                <a:latin typeface="Calibri" pitchFamily="34" charset="0"/>
              </a:rPr>
              <a:t> parties privatives</a:t>
            </a:r>
          </a:p>
          <a:p>
            <a:pPr marL="342900" indent="-342900"/>
            <a:endParaRPr lang="fr-FR" sz="2800">
              <a:latin typeface="Calibri" pitchFamily="34" charset="0"/>
            </a:endParaRPr>
          </a:p>
          <a:p>
            <a:pPr marL="342900" indent="-342900"/>
            <a:r>
              <a:rPr lang="fr-FR" sz="2800">
                <a:latin typeface="Calibri" pitchFamily="34" charset="0"/>
              </a:rPr>
              <a:t>-Choisir avec lui des entreprises qualifiées et RGE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a date 3"/>
          <p:cNvSpPr>
            <a:spLocks noGrp="1"/>
          </p:cNvSpPr>
          <p:nvPr>
            <p:ph type="dt" sz="quarter" idx="10"/>
          </p:nvPr>
        </p:nvSpPr>
        <p:spPr bwMode="auto">
          <a:noFill/>
          <a:ln>
            <a:miter lim="800000"/>
            <a:headEnd/>
            <a:tailEnd/>
          </a:ln>
        </p:spPr>
        <p:txBody>
          <a:bodyPr/>
          <a:lstStyle/>
          <a:p>
            <a:r>
              <a:rPr lang="fr-FR" smtClean="0"/>
              <a:t>version 2 - 16.03version 1 - 13.03</a:t>
            </a:r>
          </a:p>
        </p:txBody>
      </p:sp>
      <p:sp>
        <p:nvSpPr>
          <p:cNvPr id="59395" name="Text Box 5"/>
          <p:cNvSpPr txBox="1">
            <a:spLocks noChangeArrowheads="1"/>
          </p:cNvSpPr>
          <p:nvPr/>
        </p:nvSpPr>
        <p:spPr bwMode="auto">
          <a:xfrm>
            <a:off x="0" y="2849563"/>
            <a:ext cx="9144000" cy="1066800"/>
          </a:xfrm>
          <a:prstGeom prst="rect">
            <a:avLst/>
          </a:prstGeom>
          <a:noFill/>
          <a:ln w="9525">
            <a:noFill/>
            <a:miter lim="800000"/>
            <a:headEnd/>
            <a:tailEnd/>
          </a:ln>
        </p:spPr>
        <p:txBody>
          <a:bodyPr>
            <a:spAutoFit/>
          </a:bodyPr>
          <a:lstStyle/>
          <a:p>
            <a:pPr algn="ctr">
              <a:spcBef>
                <a:spcPct val="50000"/>
              </a:spcBef>
            </a:pPr>
            <a:r>
              <a:rPr lang="fr-FR" sz="3200">
                <a:latin typeface="Calibri" pitchFamily="34" charset="0"/>
              </a:rPr>
              <a:t>Avant d’aborder le Versailles historique et protégé, votre avis nous intéresse !</a:t>
            </a:r>
          </a:p>
        </p:txBody>
      </p:sp>
      <p:pic>
        <p:nvPicPr>
          <p:cNvPr id="59396"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59397"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2C6B17B-E7C3-476C-8B3B-8998751DD3B2}" type="slidenum">
              <a:rPr lang="fr-FR" sz="1200">
                <a:solidFill>
                  <a:schemeClr val="tx1">
                    <a:tint val="75000"/>
                  </a:schemeClr>
                </a:solidFill>
                <a:latin typeface="+mn-lt"/>
                <a:cs typeface="+mn-cs"/>
              </a:rPr>
              <a:pPr algn="r" fontAlgn="auto">
                <a:spcBef>
                  <a:spcPts val="0"/>
                </a:spcBef>
                <a:spcAft>
                  <a:spcPts val="0"/>
                </a:spcAft>
                <a:defRPr/>
              </a:pPr>
              <a:t>58</a:t>
            </a:fld>
            <a:endParaRPr lang="fr-FR" sz="1200">
              <a:solidFill>
                <a:schemeClr val="tx1">
                  <a:tint val="75000"/>
                </a:schemeClr>
              </a:solidFill>
              <a:latin typeface="+mn-lt"/>
              <a:cs typeface="+mn-cs"/>
            </a:endParaRPr>
          </a:p>
        </p:txBody>
      </p:sp>
      <p:sp>
        <p:nvSpPr>
          <p:cNvPr id="60419" name="Titre 1"/>
          <p:cNvSpPr>
            <a:spLocks noGrp="1"/>
          </p:cNvSpPr>
          <p:nvPr>
            <p:ph type="title" idx="4294967295"/>
          </p:nvPr>
        </p:nvSpPr>
        <p:spPr>
          <a:xfrm>
            <a:off x="1000125" y="2571750"/>
            <a:ext cx="7316788" cy="1500188"/>
          </a:xfrm>
        </p:spPr>
        <p:txBody>
          <a:bodyPr/>
          <a:lstStyle/>
          <a:p>
            <a:pPr eaLnBrk="1" hangingPunct="1"/>
            <a:r>
              <a:rPr lang="fr-FR" sz="3000" smtClean="0"/>
              <a:t/>
            </a:r>
            <a:br>
              <a:rPr lang="fr-FR" sz="3000" smtClean="0"/>
            </a:br>
            <a:endParaRPr lang="fr-FR" sz="3000" smtClean="0"/>
          </a:p>
        </p:txBody>
      </p:sp>
      <p:sp>
        <p:nvSpPr>
          <p:cNvPr id="60420" name="Titre 1"/>
          <p:cNvSpPr txBox="1">
            <a:spLocks/>
          </p:cNvSpPr>
          <p:nvPr/>
        </p:nvSpPr>
        <p:spPr bwMode="auto">
          <a:xfrm>
            <a:off x="250825" y="1071563"/>
            <a:ext cx="8642350" cy="822325"/>
          </a:xfrm>
          <a:prstGeom prst="rect">
            <a:avLst/>
          </a:prstGeom>
          <a:noFill/>
          <a:ln w="9525">
            <a:noFill/>
            <a:miter lim="800000"/>
            <a:headEnd/>
            <a:tailEnd/>
          </a:ln>
        </p:spPr>
        <p:txBody>
          <a:bodyPr>
            <a:spAutoFit/>
          </a:bodyPr>
          <a:lstStyle/>
          <a:p>
            <a:r>
              <a:rPr lang="fr-FR" sz="2400" b="1">
                <a:latin typeface="Calibri" pitchFamily="34" charset="0"/>
              </a:rPr>
              <a:t>Les immeubles en secteur sauvegardé et autres immeubles protégés, souvent en copropriété</a:t>
            </a:r>
          </a:p>
        </p:txBody>
      </p:sp>
      <p:pic>
        <p:nvPicPr>
          <p:cNvPr id="60421"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60422"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60423" name="Picture 5" descr="9_fenetre_sthonoré - Copie"/>
          <p:cNvPicPr>
            <a:picLocks noChangeAspect="1" noChangeArrowheads="1"/>
          </p:cNvPicPr>
          <p:nvPr/>
        </p:nvPicPr>
        <p:blipFill>
          <a:blip r:embed="rId4" cstate="print"/>
          <a:srcRect/>
          <a:stretch>
            <a:fillRect/>
          </a:stretch>
        </p:blipFill>
        <p:spPr bwMode="auto">
          <a:xfrm>
            <a:off x="6176963" y="2492375"/>
            <a:ext cx="2355850" cy="3313113"/>
          </a:xfrm>
          <a:prstGeom prst="rect">
            <a:avLst/>
          </a:prstGeom>
          <a:noFill/>
          <a:ln w="9525">
            <a:noFill/>
            <a:miter lim="800000"/>
            <a:headEnd/>
            <a:tailEnd/>
          </a:ln>
        </p:spPr>
      </p:pic>
      <p:sp>
        <p:nvSpPr>
          <p:cNvPr id="60424" name="Titre 1"/>
          <p:cNvSpPr txBox="1">
            <a:spLocks/>
          </p:cNvSpPr>
          <p:nvPr/>
        </p:nvSpPr>
        <p:spPr bwMode="auto">
          <a:xfrm>
            <a:off x="323850" y="2060575"/>
            <a:ext cx="5583238" cy="3743325"/>
          </a:xfrm>
          <a:prstGeom prst="rect">
            <a:avLst/>
          </a:prstGeom>
          <a:noFill/>
          <a:ln w="9525">
            <a:noFill/>
            <a:miter lim="800000"/>
            <a:headEnd/>
            <a:tailEnd/>
          </a:ln>
        </p:spPr>
        <p:txBody>
          <a:bodyPr>
            <a:spAutoFit/>
          </a:bodyPr>
          <a:lstStyle/>
          <a:p>
            <a:pPr algn="just"/>
            <a:endParaRPr lang="fr-FR" sz="2400">
              <a:latin typeface="Calibri" pitchFamily="34" charset="0"/>
            </a:endParaRPr>
          </a:p>
          <a:p>
            <a:pPr algn="just">
              <a:buFontTx/>
              <a:buChar char="-"/>
            </a:pPr>
            <a:r>
              <a:rPr lang="fr-FR" sz="2400">
                <a:latin typeface="Calibri" pitchFamily="34" charset="0"/>
              </a:rPr>
              <a:t> des façades peu modifiables et disposant d’une inertie et d’une isolation thermiques non dérisoires</a:t>
            </a:r>
          </a:p>
          <a:p>
            <a:pPr algn="just">
              <a:buFontTx/>
              <a:buChar char="-"/>
            </a:pPr>
            <a:r>
              <a:rPr lang="fr-FR" sz="2400">
                <a:latin typeface="Calibri" pitchFamily="34" charset="0"/>
              </a:rPr>
              <a:t> des murs latéraux souvent mitoyens et donc non exposés aux variations climatiques</a:t>
            </a:r>
          </a:p>
          <a:p>
            <a:pPr algn="just">
              <a:buFontTx/>
              <a:buChar char="-"/>
            </a:pPr>
            <a:r>
              <a:rPr lang="fr-FR" sz="2400">
                <a:latin typeface="Calibri" pitchFamily="34" charset="0"/>
              </a:rPr>
              <a:t> de belles fenêtres anciennes à simple vitrage parfois accompagnées de volets intérieurs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E4A6E826-C6B2-4476-B62D-C0B7BD619A1C}" type="slidenum">
              <a:rPr lang="fr-FR"/>
              <a:pPr>
                <a:defRPr/>
              </a:pPr>
              <a:t>59</a:t>
            </a:fld>
            <a:endParaRPr lang="fr-FR"/>
          </a:p>
        </p:txBody>
      </p:sp>
      <p:sp>
        <p:nvSpPr>
          <p:cNvPr id="61443" name="Titre 1"/>
          <p:cNvSpPr txBox="1">
            <a:spLocks/>
          </p:cNvSpPr>
          <p:nvPr/>
        </p:nvSpPr>
        <p:spPr bwMode="auto">
          <a:xfrm>
            <a:off x="250825" y="1071563"/>
            <a:ext cx="8713788" cy="822325"/>
          </a:xfrm>
          <a:prstGeom prst="rect">
            <a:avLst/>
          </a:prstGeom>
          <a:noFill/>
          <a:ln w="9525">
            <a:noFill/>
            <a:miter lim="800000"/>
            <a:headEnd/>
            <a:tailEnd/>
          </a:ln>
        </p:spPr>
        <p:txBody>
          <a:bodyPr>
            <a:spAutoFit/>
          </a:bodyPr>
          <a:lstStyle/>
          <a:p>
            <a:r>
              <a:rPr lang="fr-FR" sz="2400" b="1">
                <a:latin typeface="Calibri" pitchFamily="34" charset="0"/>
              </a:rPr>
              <a:t>Les immeubles en secteur sauvegardé et autres immeubles protégés, souvent en copropriété</a:t>
            </a:r>
          </a:p>
        </p:txBody>
      </p:sp>
      <p:pic>
        <p:nvPicPr>
          <p:cNvPr id="61444"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61445"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61446" name="Titre 1"/>
          <p:cNvSpPr txBox="1">
            <a:spLocks/>
          </p:cNvSpPr>
          <p:nvPr/>
        </p:nvSpPr>
        <p:spPr bwMode="auto">
          <a:xfrm>
            <a:off x="250825" y="2349500"/>
            <a:ext cx="4897438" cy="3743325"/>
          </a:xfrm>
          <a:prstGeom prst="rect">
            <a:avLst/>
          </a:prstGeom>
          <a:noFill/>
          <a:ln w="9525">
            <a:noFill/>
            <a:miter lim="800000"/>
            <a:headEnd/>
            <a:tailEnd/>
          </a:ln>
        </p:spPr>
        <p:txBody>
          <a:bodyPr>
            <a:spAutoFit/>
          </a:bodyPr>
          <a:lstStyle/>
          <a:p>
            <a:pPr algn="just"/>
            <a:endParaRPr lang="fr-FR" sz="2400">
              <a:latin typeface="Calibri" pitchFamily="34" charset="0"/>
            </a:endParaRPr>
          </a:p>
          <a:p>
            <a:pPr>
              <a:buFontTx/>
              <a:buChar char="-"/>
            </a:pPr>
            <a:r>
              <a:rPr lang="fr-FR" sz="2400">
                <a:latin typeface="Calibri" pitchFamily="34" charset="0"/>
              </a:rPr>
              <a:t>des toits peu isolés avec combles habités, lucarnes et châssis vitrés</a:t>
            </a:r>
          </a:p>
          <a:p>
            <a:pPr>
              <a:buFontTx/>
              <a:buChar char="-"/>
            </a:pPr>
            <a:r>
              <a:rPr lang="fr-FR" sz="2400">
                <a:latin typeface="Calibri" pitchFamily="34" charset="0"/>
              </a:rPr>
              <a:t> des conduits de fumée, cheminée à foyer ouverts</a:t>
            </a:r>
          </a:p>
          <a:p>
            <a:pPr>
              <a:buFontTx/>
              <a:buChar char="-"/>
            </a:pPr>
            <a:r>
              <a:rPr lang="fr-FR" sz="2400">
                <a:latin typeface="Calibri" pitchFamily="34" charset="0"/>
              </a:rPr>
              <a:t> une ventilation naturelle assurée par l’ouverture des fenêtres et l’absence d’étanchéité à l’air</a:t>
            </a:r>
          </a:p>
          <a:p>
            <a:pPr>
              <a:buFontTx/>
              <a:buChar char="-"/>
            </a:pPr>
            <a:r>
              <a:rPr lang="fr-FR" sz="2400">
                <a:latin typeface="Calibri" pitchFamily="34" charset="0"/>
              </a:rPr>
              <a:t> des dépenses énergétiques importantes</a:t>
            </a:r>
          </a:p>
        </p:txBody>
      </p:sp>
      <p:pic>
        <p:nvPicPr>
          <p:cNvPr id="61447" name="Picture 5" descr="5_toitsfenetres-Carrés - Copie"/>
          <p:cNvPicPr>
            <a:picLocks noChangeAspect="1" noChangeArrowheads="1"/>
          </p:cNvPicPr>
          <p:nvPr/>
        </p:nvPicPr>
        <p:blipFill>
          <a:blip r:embed="rId4" cstate="print"/>
          <a:srcRect l="4814" t="12233" r="24628" b="11417"/>
          <a:stretch>
            <a:fillRect/>
          </a:stretch>
        </p:blipFill>
        <p:spPr bwMode="auto">
          <a:xfrm>
            <a:off x="5003800" y="2779713"/>
            <a:ext cx="4032250" cy="331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FCA47809-B95E-425A-A7C9-441620FF1596}" type="slidenum">
              <a:rPr lang="fr-FR"/>
              <a:pPr>
                <a:defRPr/>
              </a:pPr>
              <a:t>6</a:t>
            </a:fld>
            <a:endParaRPr lang="fr-FR"/>
          </a:p>
        </p:txBody>
      </p:sp>
      <p:sp>
        <p:nvSpPr>
          <p:cNvPr id="7171" name="Titre 1"/>
          <p:cNvSpPr>
            <a:spLocks noGrp="1"/>
          </p:cNvSpPr>
          <p:nvPr>
            <p:ph type="title"/>
          </p:nvPr>
        </p:nvSpPr>
        <p:spPr>
          <a:xfrm>
            <a:off x="539750" y="714375"/>
            <a:ext cx="8208963" cy="5643563"/>
          </a:xfrm>
        </p:spPr>
        <p:txBody>
          <a:bodyPr/>
          <a:lstStyle/>
          <a:p>
            <a:pPr algn="l" eaLnBrk="1" hangingPunct="1"/>
            <a:r>
              <a:rPr lang="fr-FR" sz="3200" smtClean="0"/>
              <a:t/>
            </a:r>
            <a:br>
              <a:rPr lang="fr-FR" sz="3200" smtClean="0"/>
            </a:br>
            <a:r>
              <a:rPr lang="fr-FR" sz="3200" smtClean="0"/>
              <a:t/>
            </a:r>
            <a:br>
              <a:rPr lang="fr-FR" sz="3200" smtClean="0"/>
            </a:br>
            <a:r>
              <a:rPr lang="fr-FR" sz="3200" smtClean="0"/>
              <a:t/>
            </a:r>
            <a:br>
              <a:rPr lang="fr-FR" sz="3200" smtClean="0"/>
            </a:br>
            <a:r>
              <a:rPr lang="fr-FR" sz="3000" smtClean="0"/>
              <a:t>Après les lois Grenelle,</a:t>
            </a:r>
            <a:br>
              <a:rPr lang="fr-FR" sz="3000" smtClean="0"/>
            </a:br>
            <a:r>
              <a:rPr lang="fr-FR" sz="3000" smtClean="0"/>
              <a:t/>
            </a:r>
            <a:br>
              <a:rPr lang="fr-FR" sz="3000" smtClean="0"/>
            </a:br>
            <a:r>
              <a:rPr lang="fr-FR" sz="3000" smtClean="0"/>
              <a:t>Le projet de loi relatif à la </a:t>
            </a:r>
            <a:br>
              <a:rPr lang="fr-FR" sz="3000" smtClean="0"/>
            </a:br>
            <a:r>
              <a:rPr lang="fr-FR" sz="3200" b="1" smtClean="0">
                <a:solidFill>
                  <a:srgbClr val="009900"/>
                </a:solidFill>
              </a:rPr>
              <a:t>Transition énergétique pour la croissance verte</a:t>
            </a:r>
            <a:r>
              <a:rPr lang="fr-FR" sz="3000" smtClean="0"/>
              <a:t/>
            </a:r>
            <a:br>
              <a:rPr lang="fr-FR" sz="3000" smtClean="0"/>
            </a:br>
            <a:r>
              <a:rPr lang="fr-FR" sz="3000" smtClean="0"/>
              <a:t/>
            </a:r>
            <a:br>
              <a:rPr lang="fr-FR" sz="3000" smtClean="0"/>
            </a:br>
            <a:r>
              <a:rPr lang="fr-FR" sz="3000" smtClean="0"/>
              <a:t> → 	adoptée en première lecture par 	l’Assemblée Nationale le 14.10.2014</a:t>
            </a:r>
            <a:br>
              <a:rPr lang="fr-FR" sz="3000" smtClean="0"/>
            </a:br>
            <a:r>
              <a:rPr lang="fr-FR" sz="3000" smtClean="0"/>
              <a:t> → 	modifiée en première lecture par </a:t>
            </a:r>
            <a:br>
              <a:rPr lang="fr-FR" sz="3000" smtClean="0"/>
            </a:br>
            <a:r>
              <a:rPr lang="fr-FR" sz="3000" smtClean="0"/>
              <a:t>	le Sénat le 03.03.2015 </a:t>
            </a:r>
            <a:r>
              <a:rPr lang="fr-FR" sz="3200" b="1" smtClean="0"/>
              <a:t/>
            </a:r>
            <a:br>
              <a:rPr lang="fr-FR" sz="3200" b="1" smtClean="0"/>
            </a:br>
            <a:r>
              <a:rPr lang="fr-FR" sz="3200" b="1" smtClean="0"/>
              <a:t/>
            </a:r>
            <a:br>
              <a:rPr lang="fr-FR" sz="3200" b="1" smtClean="0"/>
            </a:br>
            <a:r>
              <a:rPr lang="fr-FR" sz="3200" b="1" smtClean="0"/>
              <a:t/>
            </a:r>
            <a:br>
              <a:rPr lang="fr-FR" sz="3200" b="1" smtClean="0"/>
            </a:br>
            <a:endParaRPr lang="fr-FR" sz="3200" smtClean="0"/>
          </a:p>
        </p:txBody>
      </p:sp>
      <p:pic>
        <p:nvPicPr>
          <p:cNvPr id="7172"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7173"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CFBC688-CF87-4BCB-8A9C-D0561EC9BDFD}" type="slidenum">
              <a:rPr lang="fr-FR" sz="1200">
                <a:solidFill>
                  <a:schemeClr val="tx1">
                    <a:tint val="75000"/>
                  </a:schemeClr>
                </a:solidFill>
                <a:latin typeface="+mn-lt"/>
                <a:cs typeface="+mn-cs"/>
              </a:rPr>
              <a:pPr algn="r" fontAlgn="auto">
                <a:spcBef>
                  <a:spcPts val="0"/>
                </a:spcBef>
                <a:spcAft>
                  <a:spcPts val="0"/>
                </a:spcAft>
                <a:defRPr/>
              </a:pPr>
              <a:t>60</a:t>
            </a:fld>
            <a:endParaRPr lang="fr-FR" sz="1200">
              <a:solidFill>
                <a:schemeClr val="tx1">
                  <a:tint val="75000"/>
                </a:schemeClr>
              </a:solidFill>
              <a:latin typeface="+mn-lt"/>
              <a:cs typeface="+mn-cs"/>
            </a:endParaRPr>
          </a:p>
        </p:txBody>
      </p:sp>
      <p:sp>
        <p:nvSpPr>
          <p:cNvPr id="62467" name="Titre 1"/>
          <p:cNvSpPr>
            <a:spLocks noGrp="1"/>
          </p:cNvSpPr>
          <p:nvPr>
            <p:ph type="title" idx="4294967295"/>
          </p:nvPr>
        </p:nvSpPr>
        <p:spPr>
          <a:xfrm>
            <a:off x="107950" y="1200150"/>
            <a:ext cx="8928100" cy="4773613"/>
          </a:xfrm>
        </p:spPr>
        <p:txBody>
          <a:bodyPr anchor="t">
            <a:spAutoFit/>
          </a:bodyPr>
          <a:lstStyle/>
          <a:p>
            <a:pPr algn="l" eaLnBrk="1" hangingPunct="1"/>
            <a:r>
              <a:rPr lang="fr-FR" sz="2700" b="1" smtClean="0">
                <a:solidFill>
                  <a:srgbClr val="009900"/>
                </a:solidFill>
              </a:rPr>
              <a:t>Loi relative à la transition énergétique et la croissance verte</a:t>
            </a:r>
            <a:r>
              <a:rPr lang="fr-FR" sz="2800" smtClean="0"/>
              <a:t/>
            </a:r>
            <a:br>
              <a:rPr lang="fr-FR" sz="2800" smtClean="0"/>
            </a:br>
            <a:r>
              <a:rPr lang="fr-FR" sz="2800" smtClean="0"/>
              <a:t/>
            </a:r>
            <a:br>
              <a:rPr lang="fr-FR" sz="2800" smtClean="0"/>
            </a:br>
            <a:r>
              <a:rPr lang="fr-FR" sz="2800" smtClean="0">
                <a:solidFill>
                  <a:srgbClr val="FF3300"/>
                </a:solidFill>
              </a:rPr>
              <a:t>Des adaptations à l’étude :</a:t>
            </a:r>
            <a:br>
              <a:rPr lang="fr-FR" sz="2800" smtClean="0">
                <a:solidFill>
                  <a:srgbClr val="FF3300"/>
                </a:solidFill>
              </a:rPr>
            </a:br>
            <a:r>
              <a:rPr lang="fr-FR" sz="2800" smtClean="0"/>
              <a:t/>
            </a:r>
            <a:br>
              <a:rPr lang="fr-FR" sz="2800" smtClean="0"/>
            </a:br>
            <a:r>
              <a:rPr lang="fr-FR" sz="2800" smtClean="0"/>
              <a:t>- dépassement de hauteur pour isolation des toits</a:t>
            </a:r>
            <a:br>
              <a:rPr lang="fr-FR" sz="2800" smtClean="0"/>
            </a:br>
            <a:r>
              <a:rPr lang="fr-FR" sz="2800" smtClean="0"/>
              <a:t>- dépassement des limites pour isolation des façades</a:t>
            </a:r>
            <a:br>
              <a:rPr lang="fr-FR" sz="2800" smtClean="0"/>
            </a:br>
            <a:r>
              <a:rPr lang="fr-FR" sz="2800" smtClean="0"/>
              <a:t>- exemption de travaux en cas de difficultés techniques, architecturales ou économiques</a:t>
            </a:r>
            <a:br>
              <a:rPr lang="fr-FR" sz="2800" smtClean="0"/>
            </a:br>
            <a:r>
              <a:rPr lang="fr-FR" sz="2800" smtClean="0"/>
              <a:t>- exemption de travaux sur immeubles protégés et secteurs sauvegardés</a:t>
            </a:r>
            <a:br>
              <a:rPr lang="fr-FR" sz="2800" smtClean="0"/>
            </a:br>
            <a:endParaRPr lang="fr-FR" sz="2800" smtClean="0"/>
          </a:p>
        </p:txBody>
      </p:sp>
      <p:pic>
        <p:nvPicPr>
          <p:cNvPr id="62468"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62469"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63491"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63492" name="Titre 1"/>
          <p:cNvSpPr txBox="1">
            <a:spLocks/>
          </p:cNvSpPr>
          <p:nvPr/>
        </p:nvSpPr>
        <p:spPr bwMode="auto">
          <a:xfrm>
            <a:off x="1258888" y="1773238"/>
            <a:ext cx="6481762" cy="3081337"/>
          </a:xfrm>
          <a:prstGeom prst="rect">
            <a:avLst/>
          </a:prstGeom>
          <a:noFill/>
          <a:ln w="9525">
            <a:noFill/>
            <a:miter lim="800000"/>
            <a:headEnd/>
            <a:tailEnd/>
          </a:ln>
        </p:spPr>
        <p:txBody>
          <a:bodyPr>
            <a:spAutoFit/>
          </a:bodyPr>
          <a:lstStyle/>
          <a:p>
            <a:pPr algn="ctr"/>
            <a:r>
              <a:rPr lang="fr-FR" sz="2800">
                <a:latin typeface="Calibri" pitchFamily="34" charset="0"/>
              </a:rPr>
              <a:t>On en reste là ?</a:t>
            </a:r>
          </a:p>
          <a:p>
            <a:pPr algn="ctr"/>
            <a:endParaRPr lang="fr-FR" sz="2800">
              <a:latin typeface="Calibri" pitchFamily="34" charset="0"/>
            </a:endParaRPr>
          </a:p>
          <a:p>
            <a:pPr algn="ctr"/>
            <a:r>
              <a:rPr lang="fr-FR" sz="2800">
                <a:latin typeface="Calibri" pitchFamily="34" charset="0"/>
              </a:rPr>
              <a:t>La loi nous dispense d’améliorer le bâti protégé à Versailles ?</a:t>
            </a:r>
          </a:p>
          <a:p>
            <a:pPr algn="ctr"/>
            <a:endParaRPr lang="fr-FR" sz="2800">
              <a:latin typeface="Calibri" pitchFamily="34" charset="0"/>
            </a:endParaRPr>
          </a:p>
          <a:p>
            <a:pPr algn="ctr"/>
            <a:r>
              <a:rPr lang="fr-FR" sz="2800">
                <a:latin typeface="Calibri" pitchFamily="34" charset="0"/>
              </a:rPr>
              <a:t>Existe-t-il des alternatives ?</a:t>
            </a:r>
          </a:p>
          <a:p>
            <a:pPr algn="ctr"/>
            <a:endParaRPr lang="fr-FR" sz="2800">
              <a:latin typeface="Calibri"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oneTexte 6"/>
          <p:cNvSpPr txBox="1">
            <a:spLocks noChangeArrowheads="1"/>
          </p:cNvSpPr>
          <p:nvPr/>
        </p:nvSpPr>
        <p:spPr bwMode="auto">
          <a:xfrm>
            <a:off x="2225675" y="185738"/>
            <a:ext cx="4824413" cy="461962"/>
          </a:xfrm>
          <a:prstGeom prst="rect">
            <a:avLst/>
          </a:prstGeom>
          <a:noFill/>
          <a:ln w="9525">
            <a:noFill/>
            <a:miter lim="800000"/>
            <a:headEnd/>
            <a:tailEnd/>
          </a:ln>
        </p:spPr>
        <p:txBody>
          <a:bodyPr>
            <a:spAutoFit/>
          </a:bodyPr>
          <a:lstStyle/>
          <a:p>
            <a:pPr algn="ctr"/>
            <a:r>
              <a:rPr lang="fr-FR" sz="2400">
                <a:latin typeface="Calibri" pitchFamily="34" charset="0"/>
              </a:rPr>
              <a:t>Energie et patrimoine à Versailles</a:t>
            </a:r>
          </a:p>
        </p:txBody>
      </p:sp>
      <p:sp>
        <p:nvSpPr>
          <p:cNvPr id="64515" name="ZoneTexte 7"/>
          <p:cNvSpPr txBox="1">
            <a:spLocks noChangeArrowheads="1"/>
          </p:cNvSpPr>
          <p:nvPr/>
        </p:nvSpPr>
        <p:spPr bwMode="auto">
          <a:xfrm>
            <a:off x="122238" y="6237288"/>
            <a:ext cx="8770937" cy="366712"/>
          </a:xfrm>
          <a:prstGeom prst="rect">
            <a:avLst/>
          </a:prstGeom>
          <a:noFill/>
          <a:ln w="9525">
            <a:noFill/>
            <a:miter lim="800000"/>
            <a:headEnd/>
            <a:tailEnd/>
          </a:ln>
        </p:spPr>
        <p:txBody>
          <a:bodyPr>
            <a:spAutoFit/>
          </a:bodyPr>
          <a:lstStyle/>
          <a:p>
            <a:r>
              <a:rPr lang="fr-FR">
                <a:latin typeface="Calibri" pitchFamily="34" charset="0"/>
              </a:rPr>
              <a:t>Plan de Sauvegarde et de Mise en Valeur (secteur sauvegardé)</a:t>
            </a:r>
          </a:p>
        </p:txBody>
      </p:sp>
      <p:pic>
        <p:nvPicPr>
          <p:cNvPr id="64516" name="Picture 2" descr="C:\Anne\ASVEI\PSMV\PSMV-capture.JPG"/>
          <p:cNvPicPr>
            <a:picLocks noChangeAspect="1" noChangeArrowheads="1"/>
          </p:cNvPicPr>
          <p:nvPr/>
        </p:nvPicPr>
        <p:blipFill>
          <a:blip r:embed="rId2" cstate="print"/>
          <a:srcRect b="24243"/>
          <a:stretch>
            <a:fillRect/>
          </a:stretch>
        </p:blipFill>
        <p:spPr bwMode="auto">
          <a:xfrm>
            <a:off x="0" y="1125538"/>
            <a:ext cx="9144000" cy="5040312"/>
          </a:xfrm>
          <a:prstGeom prst="rect">
            <a:avLst/>
          </a:prstGeom>
          <a:noFill/>
          <a:ln w="9525">
            <a:noFill/>
            <a:miter lim="800000"/>
            <a:headEnd/>
            <a:tailEnd/>
          </a:ln>
        </p:spPr>
      </p:pic>
      <p:pic>
        <p:nvPicPr>
          <p:cNvPr id="64517" name="Image 4"/>
          <p:cNvPicPr>
            <a:picLocks noChangeAspect="1"/>
          </p:cNvPicPr>
          <p:nvPr/>
        </p:nvPicPr>
        <p:blipFill>
          <a:blip r:embed="rId3" cstate="print"/>
          <a:srcRect/>
          <a:stretch>
            <a:fillRect/>
          </a:stretch>
        </p:blipFill>
        <p:spPr bwMode="auto">
          <a:xfrm>
            <a:off x="107950" y="115888"/>
            <a:ext cx="1584325" cy="742950"/>
          </a:xfrm>
          <a:prstGeom prst="rect">
            <a:avLst/>
          </a:prstGeom>
          <a:noFill/>
          <a:ln w="9525">
            <a:noFill/>
            <a:miter lim="800000"/>
            <a:headEnd/>
            <a:tailEnd/>
          </a:ln>
        </p:spPr>
      </p:pic>
      <p:pic>
        <p:nvPicPr>
          <p:cNvPr id="64518" name="Picture 2" descr="Z:\affaires en cours CLA\PIERRE LUC\CAH\cr_m_logo_CAH.jpg"/>
          <p:cNvPicPr>
            <a:picLocks noChangeAspect="1" noChangeArrowheads="1"/>
          </p:cNvPicPr>
          <p:nvPr/>
        </p:nvPicPr>
        <p:blipFill>
          <a:blip r:embed="rId4"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E22DAD69-CE0A-47C9-84B4-8B5DC6068071}" type="slidenum">
              <a:rPr lang="fr-FR"/>
              <a:pPr>
                <a:defRPr/>
              </a:pPr>
              <a:t>63</a:t>
            </a:fld>
            <a:endParaRPr lang="fr-FR"/>
          </a:p>
        </p:txBody>
      </p:sp>
      <p:sp>
        <p:nvSpPr>
          <p:cNvPr id="65539" name="Text Box 8"/>
          <p:cNvSpPr txBox="1">
            <a:spLocks noChangeArrowheads="1"/>
          </p:cNvSpPr>
          <p:nvPr/>
        </p:nvSpPr>
        <p:spPr bwMode="auto">
          <a:xfrm>
            <a:off x="827088" y="4724400"/>
            <a:ext cx="2952750" cy="946150"/>
          </a:xfrm>
          <a:prstGeom prst="rect">
            <a:avLst/>
          </a:prstGeom>
          <a:noFill/>
          <a:ln w="9525">
            <a:noFill/>
            <a:miter lim="800000"/>
            <a:headEnd/>
            <a:tailEnd/>
          </a:ln>
        </p:spPr>
        <p:txBody>
          <a:bodyPr>
            <a:spAutoFit/>
          </a:bodyPr>
          <a:lstStyle/>
          <a:p>
            <a:pPr>
              <a:spcBef>
                <a:spcPct val="50000"/>
              </a:spcBef>
            </a:pPr>
            <a:r>
              <a:rPr lang="fr-FR" sz="2800">
                <a:latin typeface="Calibri" pitchFamily="34" charset="0"/>
              </a:rPr>
              <a:t>Boulevard de la Reine</a:t>
            </a:r>
          </a:p>
        </p:txBody>
      </p:sp>
      <p:pic>
        <p:nvPicPr>
          <p:cNvPr id="65540"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65541"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65542" name="Image 1"/>
          <p:cNvPicPr>
            <a:picLocks noChangeAspect="1"/>
          </p:cNvPicPr>
          <p:nvPr/>
        </p:nvPicPr>
        <p:blipFill>
          <a:blip r:embed="rId4" cstate="print"/>
          <a:srcRect/>
          <a:stretch>
            <a:fillRect/>
          </a:stretch>
        </p:blipFill>
        <p:spPr bwMode="auto">
          <a:xfrm>
            <a:off x="468313" y="1268413"/>
            <a:ext cx="4359275" cy="3240087"/>
          </a:xfrm>
          <a:prstGeom prst="rect">
            <a:avLst/>
          </a:prstGeom>
          <a:noFill/>
          <a:ln w="9525">
            <a:noFill/>
            <a:miter lim="800000"/>
            <a:headEnd/>
            <a:tailEnd/>
          </a:ln>
        </p:spPr>
      </p:pic>
      <p:pic>
        <p:nvPicPr>
          <p:cNvPr id="65543" name="Image 2"/>
          <p:cNvPicPr>
            <a:picLocks noChangeAspect="1"/>
          </p:cNvPicPr>
          <p:nvPr/>
        </p:nvPicPr>
        <p:blipFill>
          <a:blip r:embed="rId5" cstate="print"/>
          <a:srcRect/>
          <a:stretch>
            <a:fillRect/>
          </a:stretch>
        </p:blipFill>
        <p:spPr bwMode="auto">
          <a:xfrm>
            <a:off x="4427538" y="2927350"/>
            <a:ext cx="4338637" cy="317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4F0CB5EF-CCF8-45F2-BD60-12AA05A373D3}" type="slidenum">
              <a:rPr lang="fr-FR"/>
              <a:pPr>
                <a:defRPr/>
              </a:pPr>
              <a:t>64</a:t>
            </a:fld>
            <a:endParaRPr lang="fr-FR"/>
          </a:p>
        </p:txBody>
      </p:sp>
      <p:sp>
        <p:nvSpPr>
          <p:cNvPr id="66563" name="Text Box 8"/>
          <p:cNvSpPr txBox="1">
            <a:spLocks noChangeArrowheads="1"/>
          </p:cNvSpPr>
          <p:nvPr/>
        </p:nvSpPr>
        <p:spPr bwMode="auto">
          <a:xfrm>
            <a:off x="5867400" y="2636838"/>
            <a:ext cx="3097213" cy="457200"/>
          </a:xfrm>
          <a:prstGeom prst="rect">
            <a:avLst/>
          </a:prstGeom>
          <a:noFill/>
          <a:ln w="9525">
            <a:noFill/>
            <a:miter lim="800000"/>
            <a:headEnd/>
            <a:tailEnd/>
          </a:ln>
        </p:spPr>
        <p:txBody>
          <a:bodyPr>
            <a:spAutoFit/>
          </a:bodyPr>
          <a:lstStyle/>
          <a:p>
            <a:pPr>
              <a:spcBef>
                <a:spcPct val="50000"/>
              </a:spcBef>
            </a:pPr>
            <a:r>
              <a:rPr lang="fr-FR" sz="2400">
                <a:latin typeface="Calibri" pitchFamily="34" charset="0"/>
              </a:rPr>
              <a:t>Boulevard de la Reine</a:t>
            </a:r>
          </a:p>
        </p:txBody>
      </p:sp>
      <p:sp>
        <p:nvSpPr>
          <p:cNvPr id="66564" name="Text Box 9"/>
          <p:cNvSpPr txBox="1">
            <a:spLocks noChangeArrowheads="1"/>
          </p:cNvSpPr>
          <p:nvPr/>
        </p:nvSpPr>
        <p:spPr bwMode="auto">
          <a:xfrm>
            <a:off x="611188" y="6092825"/>
            <a:ext cx="3097212" cy="457200"/>
          </a:xfrm>
          <a:prstGeom prst="rect">
            <a:avLst/>
          </a:prstGeom>
          <a:noFill/>
          <a:ln w="9525">
            <a:noFill/>
            <a:miter lim="800000"/>
            <a:headEnd/>
            <a:tailEnd/>
          </a:ln>
        </p:spPr>
        <p:txBody>
          <a:bodyPr>
            <a:spAutoFit/>
          </a:bodyPr>
          <a:lstStyle/>
          <a:p>
            <a:pPr>
              <a:spcBef>
                <a:spcPct val="50000"/>
              </a:spcBef>
            </a:pPr>
            <a:r>
              <a:rPr lang="fr-FR" sz="2400">
                <a:latin typeface="Calibri" pitchFamily="34" charset="0"/>
              </a:rPr>
              <a:t>Bassin de Neptune</a:t>
            </a:r>
          </a:p>
        </p:txBody>
      </p:sp>
      <p:pic>
        <p:nvPicPr>
          <p:cNvPr id="66565"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66566"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66567" name="Image 1"/>
          <p:cNvPicPr>
            <a:picLocks noChangeAspect="1"/>
          </p:cNvPicPr>
          <p:nvPr/>
        </p:nvPicPr>
        <p:blipFill>
          <a:blip r:embed="rId4" cstate="print"/>
          <a:srcRect/>
          <a:stretch>
            <a:fillRect/>
          </a:stretch>
        </p:blipFill>
        <p:spPr bwMode="auto">
          <a:xfrm>
            <a:off x="328613" y="1196975"/>
            <a:ext cx="3467100" cy="4679950"/>
          </a:xfrm>
          <a:prstGeom prst="rect">
            <a:avLst/>
          </a:prstGeom>
          <a:noFill/>
          <a:ln w="9525">
            <a:noFill/>
            <a:miter lim="800000"/>
            <a:headEnd/>
            <a:tailEnd/>
          </a:ln>
        </p:spPr>
      </p:pic>
      <p:pic>
        <p:nvPicPr>
          <p:cNvPr id="66568" name="Image 2"/>
          <p:cNvPicPr>
            <a:picLocks noChangeAspect="1"/>
          </p:cNvPicPr>
          <p:nvPr/>
        </p:nvPicPr>
        <p:blipFill>
          <a:blip r:embed="rId5" cstate="print"/>
          <a:srcRect/>
          <a:stretch>
            <a:fillRect/>
          </a:stretch>
        </p:blipFill>
        <p:spPr bwMode="auto">
          <a:xfrm>
            <a:off x="4645025" y="3473450"/>
            <a:ext cx="4498975"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047D5108-026A-4671-A5A1-7A82E5AB0805}" type="slidenum">
              <a:rPr lang="fr-FR"/>
              <a:pPr>
                <a:defRPr/>
              </a:pPr>
              <a:t>65</a:t>
            </a:fld>
            <a:endParaRPr lang="fr-FR"/>
          </a:p>
        </p:txBody>
      </p:sp>
      <p:sp>
        <p:nvSpPr>
          <p:cNvPr id="67587" name="Text Box 8"/>
          <p:cNvSpPr txBox="1">
            <a:spLocks noChangeArrowheads="1"/>
          </p:cNvSpPr>
          <p:nvPr/>
        </p:nvSpPr>
        <p:spPr bwMode="auto">
          <a:xfrm>
            <a:off x="1116013" y="6021388"/>
            <a:ext cx="4105275" cy="457200"/>
          </a:xfrm>
          <a:prstGeom prst="rect">
            <a:avLst/>
          </a:prstGeom>
          <a:noFill/>
          <a:ln w="9525">
            <a:noFill/>
            <a:miter lim="800000"/>
            <a:headEnd/>
            <a:tailEnd/>
          </a:ln>
        </p:spPr>
        <p:txBody>
          <a:bodyPr>
            <a:spAutoFit/>
          </a:bodyPr>
          <a:lstStyle/>
          <a:p>
            <a:pPr>
              <a:spcBef>
                <a:spcPct val="50000"/>
              </a:spcBef>
            </a:pPr>
            <a:r>
              <a:rPr lang="fr-FR" sz="2400">
                <a:latin typeface="Calibri" pitchFamily="34" charset="0"/>
              </a:rPr>
              <a:t>Rue des Réservoirs</a:t>
            </a:r>
          </a:p>
        </p:txBody>
      </p:sp>
      <p:pic>
        <p:nvPicPr>
          <p:cNvPr id="67588"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67589"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67590" name="Image 1"/>
          <p:cNvPicPr>
            <a:picLocks noChangeAspect="1"/>
          </p:cNvPicPr>
          <p:nvPr/>
        </p:nvPicPr>
        <p:blipFill>
          <a:blip r:embed="rId4" cstate="print"/>
          <a:srcRect/>
          <a:stretch>
            <a:fillRect/>
          </a:stretch>
        </p:blipFill>
        <p:spPr bwMode="auto">
          <a:xfrm>
            <a:off x="28575" y="1196975"/>
            <a:ext cx="6488113" cy="4854575"/>
          </a:xfrm>
          <a:prstGeom prst="rect">
            <a:avLst/>
          </a:prstGeom>
          <a:noFill/>
          <a:ln w="9525">
            <a:noFill/>
            <a:miter lim="800000"/>
            <a:headEnd/>
            <a:tailEnd/>
          </a:ln>
        </p:spPr>
      </p:pic>
      <p:pic>
        <p:nvPicPr>
          <p:cNvPr id="67591" name="Image 2"/>
          <p:cNvPicPr>
            <a:picLocks noChangeAspect="1"/>
          </p:cNvPicPr>
          <p:nvPr/>
        </p:nvPicPr>
        <p:blipFill>
          <a:blip r:embed="rId5" cstate="print"/>
          <a:srcRect/>
          <a:stretch>
            <a:fillRect/>
          </a:stretch>
        </p:blipFill>
        <p:spPr bwMode="auto">
          <a:xfrm>
            <a:off x="6084888" y="2809875"/>
            <a:ext cx="2989262" cy="389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733DBDAA-6D3F-4688-996A-3173E69480CE}" type="slidenum">
              <a:rPr lang="fr-FR"/>
              <a:pPr>
                <a:defRPr/>
              </a:pPr>
              <a:t>66</a:t>
            </a:fld>
            <a:endParaRPr lang="fr-FR"/>
          </a:p>
        </p:txBody>
      </p:sp>
      <p:pic>
        <p:nvPicPr>
          <p:cNvPr id="68611"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68612"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68613" name="Image 1"/>
          <p:cNvPicPr>
            <a:picLocks noChangeAspect="1"/>
          </p:cNvPicPr>
          <p:nvPr/>
        </p:nvPicPr>
        <p:blipFill>
          <a:blip r:embed="rId4" cstate="print"/>
          <a:srcRect/>
          <a:stretch>
            <a:fillRect/>
          </a:stretch>
        </p:blipFill>
        <p:spPr bwMode="auto">
          <a:xfrm>
            <a:off x="1957388" y="260350"/>
            <a:ext cx="5351462" cy="648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48020A69-DB72-49D3-8CD9-1F76D120724F}" type="slidenum">
              <a:rPr lang="fr-FR"/>
              <a:pPr>
                <a:defRPr/>
              </a:pPr>
              <a:t>67</a:t>
            </a:fld>
            <a:endParaRPr lang="fr-FR"/>
          </a:p>
        </p:txBody>
      </p:sp>
      <p:pic>
        <p:nvPicPr>
          <p:cNvPr id="69635" name="Picture 7" descr="3_façade-pierre-carrés - Copie"/>
          <p:cNvPicPr>
            <a:picLocks noChangeAspect="1" noChangeArrowheads="1"/>
          </p:cNvPicPr>
          <p:nvPr/>
        </p:nvPicPr>
        <p:blipFill>
          <a:blip r:embed="rId2" cstate="print"/>
          <a:srcRect/>
          <a:stretch>
            <a:fillRect/>
          </a:stretch>
        </p:blipFill>
        <p:spPr bwMode="auto">
          <a:xfrm>
            <a:off x="323850" y="1268413"/>
            <a:ext cx="4211638" cy="5589587"/>
          </a:xfrm>
          <a:prstGeom prst="rect">
            <a:avLst/>
          </a:prstGeom>
          <a:noFill/>
          <a:ln w="9525">
            <a:noFill/>
            <a:miter lim="800000"/>
            <a:headEnd/>
            <a:tailEnd/>
          </a:ln>
        </p:spPr>
      </p:pic>
      <p:sp>
        <p:nvSpPr>
          <p:cNvPr id="69636" name="Text Box 8"/>
          <p:cNvSpPr txBox="1">
            <a:spLocks noChangeArrowheads="1"/>
          </p:cNvSpPr>
          <p:nvPr/>
        </p:nvSpPr>
        <p:spPr bwMode="auto">
          <a:xfrm>
            <a:off x="2987675" y="620713"/>
            <a:ext cx="2881313" cy="519112"/>
          </a:xfrm>
          <a:prstGeom prst="rect">
            <a:avLst/>
          </a:prstGeom>
          <a:noFill/>
          <a:ln w="9525">
            <a:noFill/>
            <a:miter lim="800000"/>
            <a:headEnd/>
            <a:tailEnd/>
          </a:ln>
        </p:spPr>
        <p:txBody>
          <a:bodyPr>
            <a:spAutoFit/>
          </a:bodyPr>
          <a:lstStyle/>
          <a:p>
            <a:pPr algn="ctr">
              <a:spcBef>
                <a:spcPct val="50000"/>
              </a:spcBef>
            </a:pPr>
            <a:r>
              <a:rPr lang="fr-FR" sz="2800">
                <a:latin typeface="Calibri" pitchFamily="34" charset="0"/>
              </a:rPr>
              <a:t>Saint Louis</a:t>
            </a:r>
          </a:p>
        </p:txBody>
      </p:sp>
      <p:pic>
        <p:nvPicPr>
          <p:cNvPr id="69637" name="Picture 8" descr="8_fenetre-RAnjou - Copie"/>
          <p:cNvPicPr>
            <a:picLocks noChangeAspect="1" noChangeArrowheads="1"/>
          </p:cNvPicPr>
          <p:nvPr/>
        </p:nvPicPr>
        <p:blipFill>
          <a:blip r:embed="rId3" cstate="print"/>
          <a:srcRect b="6575"/>
          <a:stretch>
            <a:fillRect/>
          </a:stretch>
        </p:blipFill>
        <p:spPr bwMode="auto">
          <a:xfrm>
            <a:off x="4716463" y="1268413"/>
            <a:ext cx="4017962" cy="5589587"/>
          </a:xfrm>
          <a:prstGeom prst="rect">
            <a:avLst/>
          </a:prstGeom>
          <a:noFill/>
          <a:ln w="9525">
            <a:noFill/>
            <a:miter lim="800000"/>
            <a:headEnd/>
            <a:tailEnd/>
          </a:ln>
        </p:spPr>
      </p:pic>
      <p:pic>
        <p:nvPicPr>
          <p:cNvPr id="69638" name="Image 4"/>
          <p:cNvPicPr>
            <a:picLocks noChangeAspect="1"/>
          </p:cNvPicPr>
          <p:nvPr/>
        </p:nvPicPr>
        <p:blipFill>
          <a:blip r:embed="rId4" cstate="print"/>
          <a:srcRect/>
          <a:stretch>
            <a:fillRect/>
          </a:stretch>
        </p:blipFill>
        <p:spPr bwMode="auto">
          <a:xfrm>
            <a:off x="107950" y="115888"/>
            <a:ext cx="1584325" cy="742950"/>
          </a:xfrm>
          <a:prstGeom prst="rect">
            <a:avLst/>
          </a:prstGeom>
          <a:noFill/>
          <a:ln w="9525">
            <a:noFill/>
            <a:miter lim="800000"/>
            <a:headEnd/>
            <a:tailEnd/>
          </a:ln>
        </p:spPr>
      </p:pic>
      <p:pic>
        <p:nvPicPr>
          <p:cNvPr id="69639" name="Picture 2" descr="Z:\affaires en cours CLA\PIERRE LUC\CAH\cr_m_logo_CAH.jpg"/>
          <p:cNvPicPr>
            <a:picLocks noChangeAspect="1" noChangeArrowheads="1"/>
          </p:cNvPicPr>
          <p:nvPr/>
        </p:nvPicPr>
        <p:blipFill>
          <a:blip r:embed="rId5"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EFB03C8-BAA4-4F87-A543-FF39029A2DA3}" type="slidenum">
              <a:rPr lang="fr-FR" sz="1200">
                <a:solidFill>
                  <a:schemeClr val="tx1">
                    <a:tint val="75000"/>
                  </a:schemeClr>
                </a:solidFill>
                <a:latin typeface="+mn-lt"/>
                <a:cs typeface="+mn-cs"/>
              </a:rPr>
              <a:pPr algn="r" fontAlgn="auto">
                <a:spcBef>
                  <a:spcPts val="0"/>
                </a:spcBef>
                <a:spcAft>
                  <a:spcPts val="0"/>
                </a:spcAft>
                <a:defRPr/>
              </a:pPr>
              <a:t>68</a:t>
            </a:fld>
            <a:endParaRPr lang="fr-FR" sz="1200">
              <a:solidFill>
                <a:schemeClr val="tx1">
                  <a:tint val="75000"/>
                </a:schemeClr>
              </a:solidFill>
              <a:latin typeface="+mn-lt"/>
              <a:cs typeface="+mn-cs"/>
            </a:endParaRPr>
          </a:p>
        </p:txBody>
      </p:sp>
      <p:pic>
        <p:nvPicPr>
          <p:cNvPr id="70659" name="Picture 6" descr="10_insert_cheminéeancienne"/>
          <p:cNvPicPr>
            <a:picLocks noChangeAspect="1" noChangeArrowheads="1"/>
          </p:cNvPicPr>
          <p:nvPr/>
        </p:nvPicPr>
        <p:blipFill>
          <a:blip r:embed="rId2" cstate="print"/>
          <a:srcRect/>
          <a:stretch>
            <a:fillRect/>
          </a:stretch>
        </p:blipFill>
        <p:spPr bwMode="auto">
          <a:xfrm>
            <a:off x="611188" y="2420938"/>
            <a:ext cx="3997325" cy="3006725"/>
          </a:xfrm>
          <a:prstGeom prst="rect">
            <a:avLst/>
          </a:prstGeom>
          <a:noFill/>
          <a:ln w="9525">
            <a:noFill/>
            <a:miter lim="800000"/>
            <a:headEnd/>
            <a:tailEnd/>
          </a:ln>
        </p:spPr>
      </p:pic>
      <p:sp>
        <p:nvSpPr>
          <p:cNvPr id="70660" name="Text Box 8"/>
          <p:cNvSpPr txBox="1">
            <a:spLocks noChangeArrowheads="1"/>
          </p:cNvSpPr>
          <p:nvPr/>
        </p:nvSpPr>
        <p:spPr bwMode="auto">
          <a:xfrm>
            <a:off x="611188" y="1916113"/>
            <a:ext cx="3313112" cy="457200"/>
          </a:xfrm>
          <a:prstGeom prst="rect">
            <a:avLst/>
          </a:prstGeom>
          <a:noFill/>
          <a:ln w="9525">
            <a:noFill/>
            <a:miter lim="800000"/>
            <a:headEnd/>
            <a:tailEnd/>
          </a:ln>
        </p:spPr>
        <p:txBody>
          <a:bodyPr>
            <a:spAutoFit/>
          </a:bodyPr>
          <a:lstStyle/>
          <a:p>
            <a:pPr>
              <a:spcBef>
                <a:spcPct val="50000"/>
              </a:spcBef>
            </a:pPr>
            <a:r>
              <a:rPr lang="fr-FR" sz="2400">
                <a:latin typeface="Calibri" pitchFamily="34" charset="0"/>
              </a:rPr>
              <a:t>Cheminée avec insert</a:t>
            </a:r>
          </a:p>
        </p:txBody>
      </p:sp>
      <p:pic>
        <p:nvPicPr>
          <p:cNvPr id="70661" name="Image 4"/>
          <p:cNvPicPr>
            <a:picLocks noChangeAspect="1"/>
          </p:cNvPicPr>
          <p:nvPr/>
        </p:nvPicPr>
        <p:blipFill>
          <a:blip r:embed="rId3" cstate="print"/>
          <a:srcRect/>
          <a:stretch>
            <a:fillRect/>
          </a:stretch>
        </p:blipFill>
        <p:spPr bwMode="auto">
          <a:xfrm>
            <a:off x="107950" y="115888"/>
            <a:ext cx="1584325" cy="742950"/>
          </a:xfrm>
          <a:prstGeom prst="rect">
            <a:avLst/>
          </a:prstGeom>
          <a:noFill/>
          <a:ln w="9525">
            <a:noFill/>
            <a:miter lim="800000"/>
            <a:headEnd/>
            <a:tailEnd/>
          </a:ln>
        </p:spPr>
      </p:pic>
      <p:pic>
        <p:nvPicPr>
          <p:cNvPr id="70662" name="Picture 2" descr="Z:\affaires en cours CLA\PIERRE LUC\CAH\cr_m_logo_CAH.jpg"/>
          <p:cNvPicPr>
            <a:picLocks noChangeAspect="1" noChangeArrowheads="1"/>
          </p:cNvPicPr>
          <p:nvPr/>
        </p:nvPicPr>
        <p:blipFill>
          <a:blip r:embed="rId4" cstate="print"/>
          <a:srcRect/>
          <a:stretch>
            <a:fillRect/>
          </a:stretch>
        </p:blipFill>
        <p:spPr bwMode="auto">
          <a:xfrm>
            <a:off x="7715250" y="142875"/>
            <a:ext cx="1270000" cy="800100"/>
          </a:xfrm>
          <a:prstGeom prst="rect">
            <a:avLst/>
          </a:prstGeom>
          <a:noFill/>
          <a:ln w="9525">
            <a:noFill/>
            <a:miter lim="800000"/>
            <a:headEnd/>
            <a:tailEnd/>
          </a:ln>
        </p:spPr>
      </p:pic>
      <p:sp>
        <p:nvSpPr>
          <p:cNvPr id="70663" name="ZoneTexte 1"/>
          <p:cNvSpPr txBox="1">
            <a:spLocks noChangeArrowheads="1"/>
          </p:cNvSpPr>
          <p:nvPr/>
        </p:nvSpPr>
        <p:spPr bwMode="auto">
          <a:xfrm>
            <a:off x="4859338" y="1524000"/>
            <a:ext cx="4113212" cy="4789488"/>
          </a:xfrm>
          <a:prstGeom prst="rect">
            <a:avLst/>
          </a:prstGeom>
          <a:noFill/>
          <a:ln w="9525">
            <a:noFill/>
            <a:miter lim="800000"/>
            <a:headEnd/>
            <a:tailEnd/>
          </a:ln>
        </p:spPr>
        <p:txBody>
          <a:bodyPr>
            <a:spAutoFit/>
          </a:bodyPr>
          <a:lstStyle/>
          <a:p>
            <a:r>
              <a:rPr lang="fr-FR" sz="2800">
                <a:latin typeface="Calibri" pitchFamily="34" charset="0"/>
              </a:rPr>
              <a:t>Versailles classée en </a:t>
            </a:r>
            <a:r>
              <a:rPr lang="fr-FR" sz="2800">
                <a:solidFill>
                  <a:srgbClr val="FF3300"/>
                </a:solidFill>
                <a:latin typeface="Calibri" pitchFamily="34" charset="0"/>
              </a:rPr>
              <a:t>« zone sensible »</a:t>
            </a:r>
          </a:p>
          <a:p>
            <a:r>
              <a:rPr lang="fr-FR" sz="2800">
                <a:latin typeface="Calibri" pitchFamily="34" charset="0"/>
              </a:rPr>
              <a:t>en 2013 pour la pollution de l’air (particules fines)</a:t>
            </a:r>
          </a:p>
          <a:p>
            <a:endParaRPr lang="fr-FR" sz="2800">
              <a:latin typeface="Calibri" pitchFamily="34" charset="0"/>
            </a:endParaRPr>
          </a:p>
          <a:p>
            <a:endParaRPr lang="fr-FR" sz="2800">
              <a:latin typeface="Calibri" pitchFamily="34" charset="0"/>
            </a:endParaRPr>
          </a:p>
          <a:p>
            <a:r>
              <a:rPr lang="fr-FR" sz="2800">
                <a:solidFill>
                  <a:srgbClr val="FF3300"/>
                </a:solidFill>
                <a:latin typeface="Calibri" pitchFamily="34" charset="0"/>
              </a:rPr>
              <a:t>Feux de bois dans une cheminée en 2015 :</a:t>
            </a:r>
          </a:p>
          <a:p>
            <a:r>
              <a:rPr lang="fr-FR" sz="2800">
                <a:latin typeface="Calibri" pitchFamily="34" charset="0"/>
              </a:rPr>
              <a:t>annulation de la mesure d’interdiction de foyers ouverts…jusqu’à quand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58420BF-FFFB-4045-B68C-A84F386B8234}" type="slidenum">
              <a:rPr lang="fr-FR" sz="1200">
                <a:solidFill>
                  <a:schemeClr val="tx1">
                    <a:tint val="75000"/>
                  </a:schemeClr>
                </a:solidFill>
                <a:latin typeface="+mn-lt"/>
                <a:cs typeface="+mn-cs"/>
              </a:rPr>
              <a:pPr algn="r" fontAlgn="auto">
                <a:spcBef>
                  <a:spcPts val="0"/>
                </a:spcBef>
                <a:spcAft>
                  <a:spcPts val="0"/>
                </a:spcAft>
                <a:defRPr/>
              </a:pPr>
              <a:t>69</a:t>
            </a:fld>
            <a:endParaRPr lang="fr-FR" sz="1200">
              <a:solidFill>
                <a:schemeClr val="tx1">
                  <a:tint val="75000"/>
                </a:schemeClr>
              </a:solidFill>
              <a:latin typeface="+mn-lt"/>
              <a:cs typeface="+mn-cs"/>
            </a:endParaRPr>
          </a:p>
        </p:txBody>
      </p:sp>
      <p:sp>
        <p:nvSpPr>
          <p:cNvPr id="71683" name="Text Box 10"/>
          <p:cNvSpPr txBox="1">
            <a:spLocks noChangeArrowheads="1"/>
          </p:cNvSpPr>
          <p:nvPr/>
        </p:nvSpPr>
        <p:spPr bwMode="auto">
          <a:xfrm>
            <a:off x="107950" y="6021388"/>
            <a:ext cx="8567738" cy="519112"/>
          </a:xfrm>
          <a:prstGeom prst="rect">
            <a:avLst/>
          </a:prstGeom>
          <a:noFill/>
          <a:ln w="9525">
            <a:noFill/>
            <a:miter lim="800000"/>
            <a:headEnd/>
            <a:tailEnd/>
          </a:ln>
        </p:spPr>
        <p:txBody>
          <a:bodyPr>
            <a:spAutoFit/>
          </a:bodyPr>
          <a:lstStyle/>
          <a:p>
            <a:pPr algn="ctr">
              <a:spcBef>
                <a:spcPct val="50000"/>
              </a:spcBef>
            </a:pPr>
            <a:r>
              <a:rPr lang="fr-FR" sz="2800">
                <a:latin typeface="Calibri" pitchFamily="34" charset="0"/>
              </a:rPr>
              <a:t>Rue Rémilly, maison protégée hors secteur sauvegardé</a:t>
            </a:r>
          </a:p>
        </p:txBody>
      </p:sp>
      <p:pic>
        <p:nvPicPr>
          <p:cNvPr id="71684"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71685"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71686" name="Image 1"/>
          <p:cNvPicPr>
            <a:picLocks noChangeAspect="1"/>
          </p:cNvPicPr>
          <p:nvPr/>
        </p:nvPicPr>
        <p:blipFill>
          <a:blip r:embed="rId4" cstate="print"/>
          <a:srcRect/>
          <a:stretch>
            <a:fillRect/>
          </a:stretch>
        </p:blipFill>
        <p:spPr bwMode="auto">
          <a:xfrm>
            <a:off x="398463" y="947738"/>
            <a:ext cx="4749800" cy="4940300"/>
          </a:xfrm>
          <a:prstGeom prst="rect">
            <a:avLst/>
          </a:prstGeom>
          <a:noFill/>
          <a:ln w="9525">
            <a:noFill/>
            <a:miter lim="800000"/>
            <a:headEnd/>
            <a:tailEnd/>
          </a:ln>
        </p:spPr>
      </p:pic>
      <p:pic>
        <p:nvPicPr>
          <p:cNvPr id="71687" name="Image 2"/>
          <p:cNvPicPr>
            <a:picLocks noChangeAspect="1"/>
          </p:cNvPicPr>
          <p:nvPr/>
        </p:nvPicPr>
        <p:blipFill>
          <a:blip r:embed="rId5" cstate="print"/>
          <a:srcRect/>
          <a:stretch>
            <a:fillRect/>
          </a:stretch>
        </p:blipFill>
        <p:spPr bwMode="auto">
          <a:xfrm>
            <a:off x="5289550" y="987425"/>
            <a:ext cx="3711575" cy="490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6B6CD7E9-78F0-4928-8B67-3855C9C5ED06}" type="slidenum">
              <a:rPr lang="fr-FR"/>
              <a:pPr>
                <a:defRPr/>
              </a:pPr>
              <a:t>7</a:t>
            </a:fld>
            <a:endParaRPr lang="fr-FR"/>
          </a:p>
        </p:txBody>
      </p:sp>
      <p:sp>
        <p:nvSpPr>
          <p:cNvPr id="8195" name="Titre 1"/>
          <p:cNvSpPr>
            <a:spLocks noGrp="1"/>
          </p:cNvSpPr>
          <p:nvPr>
            <p:ph type="title"/>
          </p:nvPr>
        </p:nvSpPr>
        <p:spPr>
          <a:xfrm>
            <a:off x="857250" y="714375"/>
            <a:ext cx="7316788" cy="5643563"/>
          </a:xfrm>
        </p:spPr>
        <p:txBody>
          <a:bodyPr/>
          <a:lstStyle/>
          <a:p>
            <a:pPr algn="l" eaLnBrk="1" hangingPunct="1"/>
            <a:r>
              <a:rPr lang="fr-FR" sz="3200" smtClean="0"/>
              <a:t/>
            </a:r>
            <a:br>
              <a:rPr lang="fr-FR" sz="3200" smtClean="0"/>
            </a:br>
            <a:r>
              <a:rPr lang="fr-FR" sz="3200" smtClean="0"/>
              <a:t/>
            </a:r>
            <a:br>
              <a:rPr lang="fr-FR" sz="3200" smtClean="0"/>
            </a:br>
            <a:r>
              <a:rPr lang="fr-FR" sz="3200" smtClean="0"/>
              <a:t/>
            </a:r>
            <a:br>
              <a:rPr lang="fr-FR" sz="3200" smtClean="0"/>
            </a:br>
            <a:r>
              <a:rPr lang="fr-FR" sz="3000" smtClean="0">
                <a:solidFill>
                  <a:srgbClr val="009900"/>
                </a:solidFill>
              </a:rPr>
              <a:t>Objectifs de la loi</a:t>
            </a:r>
            <a:r>
              <a:rPr lang="fr-FR" sz="3000" smtClean="0"/>
              <a:t/>
            </a:r>
            <a:br>
              <a:rPr lang="fr-FR" sz="3000" smtClean="0"/>
            </a:br>
            <a:r>
              <a:rPr lang="fr-FR" sz="3000" smtClean="0"/>
              <a:t/>
            </a:r>
            <a:br>
              <a:rPr lang="fr-FR" sz="3000" smtClean="0"/>
            </a:br>
            <a:r>
              <a:rPr lang="fr-FR" sz="3000" smtClean="0"/>
              <a:t> → réussir la transition énergétique</a:t>
            </a:r>
            <a:br>
              <a:rPr lang="fr-FR" sz="3000" smtClean="0"/>
            </a:br>
            <a:r>
              <a:rPr lang="fr-FR" sz="3000" smtClean="0"/>
              <a:t/>
            </a:r>
            <a:br>
              <a:rPr lang="fr-FR" sz="3000" smtClean="0"/>
            </a:br>
            <a:r>
              <a:rPr lang="fr-FR" sz="3000" smtClean="0"/>
              <a:t> → renforcer l’indépendance énergétique</a:t>
            </a:r>
            <a:br>
              <a:rPr lang="fr-FR" sz="3000" smtClean="0"/>
            </a:br>
            <a:r>
              <a:rPr lang="fr-FR" sz="3000" smtClean="0"/>
              <a:t/>
            </a:r>
            <a:br>
              <a:rPr lang="fr-FR" sz="3000" smtClean="0"/>
            </a:br>
            <a:r>
              <a:rPr lang="fr-FR" sz="3000" smtClean="0"/>
              <a:t> → renforcer la compétitivité économique</a:t>
            </a:r>
            <a:br>
              <a:rPr lang="fr-FR" sz="3000" smtClean="0"/>
            </a:br>
            <a:r>
              <a:rPr lang="fr-FR" sz="3000" smtClean="0"/>
              <a:t/>
            </a:r>
            <a:br>
              <a:rPr lang="fr-FR" sz="3000" smtClean="0"/>
            </a:br>
            <a:r>
              <a:rPr lang="fr-FR" sz="3000" smtClean="0"/>
              <a:t> → lutter contre le changement climatique</a:t>
            </a:r>
            <a:r>
              <a:rPr lang="fr-FR" sz="3200" b="1" smtClean="0"/>
              <a:t/>
            </a:r>
            <a:br>
              <a:rPr lang="fr-FR" sz="3200" b="1" smtClean="0"/>
            </a:br>
            <a:r>
              <a:rPr lang="fr-FR" sz="3200" b="1" smtClean="0"/>
              <a:t/>
            </a:r>
            <a:br>
              <a:rPr lang="fr-FR" sz="3200" b="1" smtClean="0"/>
            </a:br>
            <a:r>
              <a:rPr lang="fr-FR" sz="3200" b="1" smtClean="0"/>
              <a:t/>
            </a:r>
            <a:br>
              <a:rPr lang="fr-FR" sz="3200" b="1" smtClean="0"/>
            </a:br>
            <a:endParaRPr lang="fr-FR" sz="3200" smtClean="0"/>
          </a:p>
        </p:txBody>
      </p:sp>
      <p:pic>
        <p:nvPicPr>
          <p:cNvPr id="8196"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8197"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3C23850-FF7F-4E46-9FE0-29A419A5E98B}" type="slidenum">
              <a:rPr lang="fr-FR" sz="1200">
                <a:solidFill>
                  <a:schemeClr val="tx1">
                    <a:tint val="75000"/>
                  </a:schemeClr>
                </a:solidFill>
                <a:latin typeface="+mn-lt"/>
                <a:cs typeface="+mn-cs"/>
              </a:rPr>
              <a:pPr algn="r" fontAlgn="auto">
                <a:spcBef>
                  <a:spcPts val="0"/>
                </a:spcBef>
                <a:spcAft>
                  <a:spcPts val="0"/>
                </a:spcAft>
                <a:defRPr/>
              </a:pPr>
              <a:t>70</a:t>
            </a:fld>
            <a:endParaRPr lang="fr-FR" sz="1200">
              <a:solidFill>
                <a:schemeClr val="tx1">
                  <a:tint val="75000"/>
                </a:schemeClr>
              </a:solidFill>
              <a:latin typeface="+mn-lt"/>
              <a:cs typeface="+mn-cs"/>
            </a:endParaRPr>
          </a:p>
        </p:txBody>
      </p:sp>
      <p:sp>
        <p:nvSpPr>
          <p:cNvPr id="72707" name="Text Box 10"/>
          <p:cNvSpPr txBox="1">
            <a:spLocks noChangeArrowheads="1"/>
          </p:cNvSpPr>
          <p:nvPr/>
        </p:nvSpPr>
        <p:spPr bwMode="auto">
          <a:xfrm>
            <a:off x="179388" y="6021388"/>
            <a:ext cx="8713787" cy="519112"/>
          </a:xfrm>
          <a:prstGeom prst="rect">
            <a:avLst/>
          </a:prstGeom>
          <a:noFill/>
          <a:ln w="9525">
            <a:noFill/>
            <a:miter lim="800000"/>
            <a:headEnd/>
            <a:tailEnd/>
          </a:ln>
        </p:spPr>
        <p:txBody>
          <a:bodyPr>
            <a:spAutoFit/>
          </a:bodyPr>
          <a:lstStyle/>
          <a:p>
            <a:pPr algn="ctr">
              <a:spcBef>
                <a:spcPct val="50000"/>
              </a:spcBef>
            </a:pPr>
            <a:r>
              <a:rPr lang="fr-FR" sz="2800">
                <a:latin typeface="Calibri" pitchFamily="34" charset="0"/>
              </a:rPr>
              <a:t>Rue Rémilly, surélévation de toiture: 2 options</a:t>
            </a:r>
          </a:p>
        </p:txBody>
      </p:sp>
      <p:pic>
        <p:nvPicPr>
          <p:cNvPr id="72708"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72709"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pic>
        <p:nvPicPr>
          <p:cNvPr id="72710" name="Image 1"/>
          <p:cNvPicPr>
            <a:picLocks noChangeAspect="1"/>
          </p:cNvPicPr>
          <p:nvPr/>
        </p:nvPicPr>
        <p:blipFill>
          <a:blip r:embed="rId4" cstate="print"/>
          <a:srcRect/>
          <a:stretch>
            <a:fillRect/>
          </a:stretch>
        </p:blipFill>
        <p:spPr bwMode="auto">
          <a:xfrm>
            <a:off x="273050" y="1341438"/>
            <a:ext cx="4154488" cy="4329112"/>
          </a:xfrm>
          <a:prstGeom prst="rect">
            <a:avLst/>
          </a:prstGeom>
          <a:noFill/>
          <a:ln w="9525">
            <a:noFill/>
            <a:miter lim="800000"/>
            <a:headEnd/>
            <a:tailEnd/>
          </a:ln>
        </p:spPr>
      </p:pic>
      <p:pic>
        <p:nvPicPr>
          <p:cNvPr id="72711" name="Image 2"/>
          <p:cNvPicPr>
            <a:picLocks noChangeAspect="1"/>
          </p:cNvPicPr>
          <p:nvPr/>
        </p:nvPicPr>
        <p:blipFill>
          <a:blip r:embed="rId5" cstate="print"/>
          <a:srcRect/>
          <a:stretch>
            <a:fillRect/>
          </a:stretch>
        </p:blipFill>
        <p:spPr bwMode="auto">
          <a:xfrm>
            <a:off x="4745038" y="1341438"/>
            <a:ext cx="3997325" cy="4329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73731"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73732" name="Text Box 8"/>
          <p:cNvSpPr txBox="1">
            <a:spLocks noChangeArrowheads="1"/>
          </p:cNvSpPr>
          <p:nvPr/>
        </p:nvSpPr>
        <p:spPr bwMode="auto">
          <a:xfrm>
            <a:off x="2700338" y="620713"/>
            <a:ext cx="3889375" cy="519112"/>
          </a:xfrm>
          <a:prstGeom prst="rect">
            <a:avLst/>
          </a:prstGeom>
          <a:noFill/>
          <a:ln w="9525">
            <a:noFill/>
            <a:miter lim="800000"/>
            <a:headEnd/>
            <a:tailEnd/>
          </a:ln>
        </p:spPr>
        <p:txBody>
          <a:bodyPr>
            <a:spAutoFit/>
          </a:bodyPr>
          <a:lstStyle/>
          <a:p>
            <a:pPr algn="ctr">
              <a:spcBef>
                <a:spcPct val="50000"/>
              </a:spcBef>
            </a:pPr>
            <a:r>
              <a:rPr lang="fr-FR" sz="2800">
                <a:latin typeface="Calibri" pitchFamily="34" charset="0"/>
              </a:rPr>
              <a:t>Rue du Maréchal Joffre</a:t>
            </a:r>
          </a:p>
        </p:txBody>
      </p:sp>
      <p:pic>
        <p:nvPicPr>
          <p:cNvPr id="73733" name="Image 1"/>
          <p:cNvPicPr>
            <a:picLocks noChangeAspect="1"/>
          </p:cNvPicPr>
          <p:nvPr/>
        </p:nvPicPr>
        <p:blipFill>
          <a:blip r:embed="rId4" cstate="print"/>
          <a:srcRect/>
          <a:stretch>
            <a:fillRect/>
          </a:stretch>
        </p:blipFill>
        <p:spPr bwMode="auto">
          <a:xfrm>
            <a:off x="1358900" y="1155700"/>
            <a:ext cx="7056438" cy="527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8"/>
          <p:cNvSpPr txBox="1">
            <a:spLocks noChangeArrowheads="1"/>
          </p:cNvSpPr>
          <p:nvPr/>
        </p:nvSpPr>
        <p:spPr bwMode="auto">
          <a:xfrm>
            <a:off x="107950" y="6237288"/>
            <a:ext cx="9036050" cy="457200"/>
          </a:xfrm>
          <a:prstGeom prst="rect">
            <a:avLst/>
          </a:prstGeom>
          <a:noFill/>
          <a:ln w="9525">
            <a:noFill/>
            <a:miter lim="800000"/>
            <a:headEnd/>
            <a:tailEnd/>
          </a:ln>
        </p:spPr>
        <p:txBody>
          <a:bodyPr>
            <a:spAutoFit/>
          </a:bodyPr>
          <a:lstStyle/>
          <a:p>
            <a:pPr>
              <a:spcBef>
                <a:spcPct val="50000"/>
              </a:spcBef>
            </a:pPr>
            <a:r>
              <a:rPr lang="fr-FR" sz="2400">
                <a:latin typeface="Calibri" pitchFamily="34" charset="0"/>
              </a:rPr>
              <a:t>Rue du Maréchal Joffre                          Frédéric Didier, Architecte ACMH   </a:t>
            </a:r>
          </a:p>
        </p:txBody>
      </p:sp>
      <p:pic>
        <p:nvPicPr>
          <p:cNvPr id="74755"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74756"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74757" name="Text Box 8"/>
          <p:cNvSpPr txBox="1">
            <a:spLocks noChangeArrowheads="1"/>
          </p:cNvSpPr>
          <p:nvPr/>
        </p:nvSpPr>
        <p:spPr bwMode="auto">
          <a:xfrm>
            <a:off x="7235825" y="1196975"/>
            <a:ext cx="1657350" cy="1004888"/>
          </a:xfrm>
          <a:prstGeom prst="rect">
            <a:avLst/>
          </a:prstGeom>
          <a:noFill/>
          <a:ln w="9525">
            <a:noFill/>
            <a:miter lim="800000"/>
            <a:headEnd/>
            <a:tailEnd/>
          </a:ln>
        </p:spPr>
        <p:txBody>
          <a:bodyPr>
            <a:spAutoFit/>
          </a:bodyPr>
          <a:lstStyle/>
          <a:p>
            <a:pPr>
              <a:spcBef>
                <a:spcPct val="50000"/>
              </a:spcBef>
            </a:pPr>
            <a:r>
              <a:rPr lang="fr-FR" sz="2400">
                <a:latin typeface="Calibri" pitchFamily="34" charset="0"/>
              </a:rPr>
              <a:t>Pierre ?</a:t>
            </a:r>
          </a:p>
          <a:p>
            <a:pPr>
              <a:spcBef>
                <a:spcPct val="50000"/>
              </a:spcBef>
            </a:pPr>
            <a:r>
              <a:rPr lang="fr-FR" sz="2400">
                <a:latin typeface="Calibri" pitchFamily="34" charset="0"/>
              </a:rPr>
              <a:t>ITE ?</a:t>
            </a:r>
          </a:p>
        </p:txBody>
      </p:sp>
      <p:pic>
        <p:nvPicPr>
          <p:cNvPr id="74758" name="Image 1"/>
          <p:cNvPicPr>
            <a:picLocks noChangeAspect="1"/>
          </p:cNvPicPr>
          <p:nvPr/>
        </p:nvPicPr>
        <p:blipFill>
          <a:blip r:embed="rId4" cstate="print"/>
          <a:srcRect/>
          <a:stretch>
            <a:fillRect/>
          </a:stretch>
        </p:blipFill>
        <p:spPr bwMode="auto">
          <a:xfrm>
            <a:off x="138113" y="942975"/>
            <a:ext cx="4314825" cy="2917825"/>
          </a:xfrm>
          <a:prstGeom prst="rect">
            <a:avLst/>
          </a:prstGeom>
          <a:noFill/>
          <a:ln w="9525">
            <a:noFill/>
            <a:miter lim="800000"/>
            <a:headEnd/>
            <a:tailEnd/>
          </a:ln>
        </p:spPr>
      </p:pic>
      <p:pic>
        <p:nvPicPr>
          <p:cNvPr id="74759" name="Image 2"/>
          <p:cNvPicPr>
            <a:picLocks noChangeAspect="1"/>
          </p:cNvPicPr>
          <p:nvPr/>
        </p:nvPicPr>
        <p:blipFill>
          <a:blip r:embed="rId5" cstate="print"/>
          <a:srcRect/>
          <a:stretch>
            <a:fillRect/>
          </a:stretch>
        </p:blipFill>
        <p:spPr bwMode="auto">
          <a:xfrm>
            <a:off x="4540250" y="908050"/>
            <a:ext cx="2192338" cy="2952750"/>
          </a:xfrm>
          <a:prstGeom prst="rect">
            <a:avLst/>
          </a:prstGeom>
          <a:noFill/>
          <a:ln w="9525">
            <a:noFill/>
            <a:miter lim="800000"/>
            <a:headEnd/>
            <a:tailEnd/>
          </a:ln>
        </p:spPr>
      </p:pic>
      <p:pic>
        <p:nvPicPr>
          <p:cNvPr id="74760" name="Image 3"/>
          <p:cNvPicPr>
            <a:picLocks noChangeAspect="1"/>
          </p:cNvPicPr>
          <p:nvPr/>
        </p:nvPicPr>
        <p:blipFill>
          <a:blip r:embed="rId6" cstate="print"/>
          <a:srcRect/>
          <a:stretch>
            <a:fillRect/>
          </a:stretch>
        </p:blipFill>
        <p:spPr bwMode="auto">
          <a:xfrm>
            <a:off x="6870700" y="858838"/>
            <a:ext cx="2182813" cy="3001962"/>
          </a:xfrm>
          <a:prstGeom prst="rect">
            <a:avLst/>
          </a:prstGeom>
          <a:noFill/>
          <a:ln w="9525">
            <a:noFill/>
            <a:miter lim="800000"/>
            <a:headEnd/>
            <a:tailEnd/>
          </a:ln>
        </p:spPr>
      </p:pic>
      <p:pic>
        <p:nvPicPr>
          <p:cNvPr id="74761" name="Image 4"/>
          <p:cNvPicPr>
            <a:picLocks noChangeAspect="1"/>
          </p:cNvPicPr>
          <p:nvPr/>
        </p:nvPicPr>
        <p:blipFill>
          <a:blip r:embed="rId7" cstate="print"/>
          <a:srcRect/>
          <a:stretch>
            <a:fillRect/>
          </a:stretch>
        </p:blipFill>
        <p:spPr bwMode="auto">
          <a:xfrm>
            <a:off x="195263" y="4003675"/>
            <a:ext cx="2595562" cy="1963738"/>
          </a:xfrm>
          <a:prstGeom prst="rect">
            <a:avLst/>
          </a:prstGeom>
          <a:noFill/>
          <a:ln w="9525">
            <a:noFill/>
            <a:miter lim="800000"/>
            <a:headEnd/>
            <a:tailEnd/>
          </a:ln>
        </p:spPr>
      </p:pic>
      <p:pic>
        <p:nvPicPr>
          <p:cNvPr id="74762" name="Image 5"/>
          <p:cNvPicPr>
            <a:picLocks noChangeAspect="1"/>
          </p:cNvPicPr>
          <p:nvPr/>
        </p:nvPicPr>
        <p:blipFill>
          <a:blip r:embed="rId8" cstate="print"/>
          <a:srcRect/>
          <a:stretch>
            <a:fillRect/>
          </a:stretch>
        </p:blipFill>
        <p:spPr bwMode="auto">
          <a:xfrm>
            <a:off x="3008313" y="4003675"/>
            <a:ext cx="2887662" cy="1981200"/>
          </a:xfrm>
          <a:prstGeom prst="rect">
            <a:avLst/>
          </a:prstGeom>
          <a:noFill/>
          <a:ln w="9525">
            <a:noFill/>
            <a:miter lim="800000"/>
            <a:headEnd/>
            <a:tailEnd/>
          </a:ln>
        </p:spPr>
      </p:pic>
      <p:pic>
        <p:nvPicPr>
          <p:cNvPr id="74763" name="Image 6"/>
          <p:cNvPicPr>
            <a:picLocks noChangeAspect="1"/>
          </p:cNvPicPr>
          <p:nvPr/>
        </p:nvPicPr>
        <p:blipFill>
          <a:blip r:embed="rId9" cstate="print"/>
          <a:srcRect/>
          <a:stretch>
            <a:fillRect/>
          </a:stretch>
        </p:blipFill>
        <p:spPr bwMode="auto">
          <a:xfrm>
            <a:off x="6051550" y="4076700"/>
            <a:ext cx="2846388" cy="190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a date 1"/>
          <p:cNvSpPr>
            <a:spLocks noGrp="1"/>
          </p:cNvSpPr>
          <p:nvPr>
            <p:ph type="dt" sz="quarter" idx="10"/>
          </p:nvPr>
        </p:nvSpPr>
        <p:spPr bwMode="auto">
          <a:noFill/>
          <a:ln>
            <a:miter lim="800000"/>
            <a:headEnd/>
            <a:tailEnd/>
          </a:ln>
        </p:spPr>
        <p:txBody>
          <a:bodyPr/>
          <a:lstStyle/>
          <a:p>
            <a:r>
              <a:rPr lang="fr-FR" smtClean="0"/>
              <a:t>version 2 - 16.03version 1 - 13.03</a:t>
            </a:r>
          </a:p>
        </p:txBody>
      </p:sp>
      <p:sp>
        <p:nvSpPr>
          <p:cNvPr id="3" name="Espace réservé du numéro de diapositive 2"/>
          <p:cNvSpPr>
            <a:spLocks noGrp="1"/>
          </p:cNvSpPr>
          <p:nvPr>
            <p:ph type="sldNum" sz="quarter" idx="12"/>
          </p:nvPr>
        </p:nvSpPr>
        <p:spPr/>
        <p:txBody>
          <a:bodyPr/>
          <a:lstStyle/>
          <a:p>
            <a:pPr>
              <a:defRPr/>
            </a:pPr>
            <a:fld id="{0B2CD718-5835-4FA2-89EC-D89D7A17C19E}" type="slidenum">
              <a:rPr lang="fr-FR" smtClean="0"/>
              <a:pPr>
                <a:defRPr/>
              </a:pPr>
              <a:t>73</a:t>
            </a:fld>
            <a:endParaRPr lang="fr-FR"/>
          </a:p>
        </p:txBody>
      </p:sp>
      <p:sp>
        <p:nvSpPr>
          <p:cNvPr id="75780" name="Rectangle 3"/>
          <p:cNvSpPr>
            <a:spLocks noChangeArrowheads="1"/>
          </p:cNvSpPr>
          <p:nvPr/>
        </p:nvSpPr>
        <p:spPr bwMode="auto">
          <a:xfrm>
            <a:off x="415925" y="2205038"/>
            <a:ext cx="8569325" cy="2924175"/>
          </a:xfrm>
          <a:prstGeom prst="rect">
            <a:avLst/>
          </a:prstGeom>
          <a:noFill/>
          <a:ln w="9525">
            <a:noFill/>
            <a:miter lim="800000"/>
            <a:headEnd/>
            <a:tailEnd/>
          </a:ln>
        </p:spPr>
        <p:txBody>
          <a:bodyPr>
            <a:spAutoFit/>
          </a:bodyPr>
          <a:lstStyle/>
          <a:p>
            <a:r>
              <a:rPr lang="fr-FR" sz="2800"/>
              <a:t>A regarder aussi ce qui se fait dans les autres pays…</a:t>
            </a:r>
            <a:r>
              <a:rPr lang="fr-FR"/>
              <a:t> </a:t>
            </a:r>
          </a:p>
          <a:p>
            <a:endParaRPr lang="fr-FR"/>
          </a:p>
          <a:p>
            <a:r>
              <a:rPr lang="fr-FR" sz="2800"/>
              <a:t>Le pragmatisme anglais : association English Heritage </a:t>
            </a:r>
          </a:p>
          <a:p>
            <a:endParaRPr lang="fr-FR"/>
          </a:p>
          <a:p>
            <a:r>
              <a:rPr lang="fr-FR"/>
              <a:t>h</a:t>
            </a:r>
            <a:r>
              <a:rPr lang="fr-FR" u="sng">
                <a:hlinkClick r:id="rId2"/>
              </a:rPr>
              <a:t>ttps://www.historicengland.org.uk/images-books/publications/traditional-windows-care-repair-upgrading/</a:t>
            </a:r>
            <a:endParaRPr lang="fr-FR"/>
          </a:p>
        </p:txBody>
      </p:sp>
      <p:pic>
        <p:nvPicPr>
          <p:cNvPr id="75781" name="Image 4"/>
          <p:cNvPicPr>
            <a:picLocks noChangeAspect="1"/>
          </p:cNvPicPr>
          <p:nvPr/>
        </p:nvPicPr>
        <p:blipFill>
          <a:blip r:embed="rId3" cstate="print"/>
          <a:srcRect/>
          <a:stretch>
            <a:fillRect/>
          </a:stretch>
        </p:blipFill>
        <p:spPr bwMode="auto">
          <a:xfrm>
            <a:off x="107950" y="115888"/>
            <a:ext cx="1584325" cy="742950"/>
          </a:xfrm>
          <a:prstGeom prst="rect">
            <a:avLst/>
          </a:prstGeom>
          <a:noFill/>
          <a:ln w="9525">
            <a:noFill/>
            <a:miter lim="800000"/>
            <a:headEnd/>
            <a:tailEnd/>
          </a:ln>
        </p:spPr>
      </p:pic>
      <p:pic>
        <p:nvPicPr>
          <p:cNvPr id="75782" name="Picture 2" descr="Z:\affaires en cours CLA\PIERRE LUC\CAH\cr_m_logo_CAH.jpg"/>
          <p:cNvPicPr>
            <a:picLocks noChangeAspect="1" noChangeArrowheads="1"/>
          </p:cNvPicPr>
          <p:nvPr/>
        </p:nvPicPr>
        <p:blipFill>
          <a:blip r:embed="rId4"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a date 3"/>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fr-FR" sz="1200">
                <a:solidFill>
                  <a:srgbClr val="898989"/>
                </a:solidFill>
                <a:latin typeface="Calibri" pitchFamily="34" charset="0"/>
              </a:rPr>
              <a:t>version 2 - 16.03version 1 - 13.03</a:t>
            </a:r>
          </a:p>
        </p:txBody>
      </p:sp>
      <p:sp>
        <p:nvSpPr>
          <p:cNvPr id="76803" name="Text Box 5"/>
          <p:cNvSpPr txBox="1">
            <a:spLocks noChangeArrowheads="1"/>
          </p:cNvSpPr>
          <p:nvPr/>
        </p:nvSpPr>
        <p:spPr bwMode="auto">
          <a:xfrm>
            <a:off x="2051050" y="2492375"/>
            <a:ext cx="4537075" cy="1263650"/>
          </a:xfrm>
          <a:prstGeom prst="rect">
            <a:avLst/>
          </a:prstGeom>
          <a:noFill/>
          <a:ln w="9525">
            <a:noFill/>
            <a:miter lim="800000"/>
            <a:headEnd/>
            <a:tailEnd/>
          </a:ln>
        </p:spPr>
        <p:txBody>
          <a:bodyPr>
            <a:spAutoFit/>
          </a:bodyPr>
          <a:lstStyle/>
          <a:p>
            <a:pPr algn="ctr">
              <a:lnSpc>
                <a:spcPct val="80000"/>
              </a:lnSpc>
              <a:spcBef>
                <a:spcPct val="50000"/>
              </a:spcBef>
            </a:pPr>
            <a:r>
              <a:rPr lang="fr-FR" sz="3200">
                <a:latin typeface="Calibri" pitchFamily="34" charset="0"/>
              </a:rPr>
              <a:t>Tout est possible,     soyons créatifs et ouverts à la concertation !</a:t>
            </a:r>
          </a:p>
        </p:txBody>
      </p:sp>
      <p:pic>
        <p:nvPicPr>
          <p:cNvPr id="76804"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76805"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76806" name="Sous-titre 2"/>
          <p:cNvSpPr>
            <a:spLocks/>
          </p:cNvSpPr>
          <p:nvPr/>
        </p:nvSpPr>
        <p:spPr bwMode="auto">
          <a:xfrm>
            <a:off x="1806575" y="6237288"/>
            <a:ext cx="5429250" cy="406400"/>
          </a:xfrm>
          <a:prstGeom prst="rect">
            <a:avLst/>
          </a:prstGeom>
          <a:noFill/>
          <a:ln w="9525">
            <a:solidFill>
              <a:schemeClr val="accent1"/>
            </a:solidFill>
            <a:miter lim="800000"/>
            <a:headEnd/>
            <a:tailEnd/>
          </a:ln>
        </p:spPr>
        <p:txBody>
          <a:bodyPr/>
          <a:lstStyle/>
          <a:p>
            <a:pPr algn="ctr">
              <a:lnSpc>
                <a:spcPct val="80000"/>
              </a:lnSpc>
              <a:spcBef>
                <a:spcPct val="20000"/>
              </a:spcBef>
              <a:buFont typeface="Arial" charset="0"/>
              <a:buNone/>
            </a:pPr>
            <a:r>
              <a:rPr lang="fr-FR" sz="2000" b="1" i="1">
                <a:solidFill>
                  <a:srgbClr val="515151"/>
                </a:solidFill>
                <a:latin typeface="Calibri" pitchFamily="34" charset="0"/>
              </a:rPr>
              <a:t>http://www.versaillesenvironnementinitiative.fr/</a:t>
            </a:r>
            <a:endParaRPr lang="fr-FR" sz="2000">
              <a:solidFill>
                <a:srgbClr val="515151"/>
              </a:solidFill>
              <a:latin typeface="Calibri" pitchFamily="34" charset="0"/>
            </a:endParaRPr>
          </a:p>
          <a:p>
            <a:pPr algn="ctr">
              <a:lnSpc>
                <a:spcPct val="80000"/>
              </a:lnSpc>
              <a:spcBef>
                <a:spcPct val="20000"/>
              </a:spcBef>
              <a:buFont typeface="Arial" charset="0"/>
              <a:buNone/>
            </a:pPr>
            <a:endParaRPr lang="fr-FR" sz="2000">
              <a:solidFill>
                <a:srgbClr val="515151"/>
              </a:solidFill>
              <a:latin typeface="Calibri"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a date 3"/>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fr-FR" sz="1200">
                <a:solidFill>
                  <a:srgbClr val="898989"/>
                </a:solidFill>
                <a:latin typeface="Calibri" pitchFamily="34" charset="0"/>
              </a:rPr>
              <a:t>version 2 - 16.03version 1 - 13.03</a:t>
            </a:r>
          </a:p>
        </p:txBody>
      </p:sp>
      <p:sp>
        <p:nvSpPr>
          <p:cNvPr id="77827" name="Text Box 5"/>
          <p:cNvSpPr txBox="1">
            <a:spLocks noChangeArrowheads="1"/>
          </p:cNvSpPr>
          <p:nvPr/>
        </p:nvSpPr>
        <p:spPr bwMode="auto">
          <a:xfrm>
            <a:off x="0" y="2493963"/>
            <a:ext cx="9144000" cy="1311275"/>
          </a:xfrm>
          <a:prstGeom prst="rect">
            <a:avLst/>
          </a:prstGeom>
          <a:noFill/>
          <a:ln w="9525">
            <a:noFill/>
            <a:miter lim="800000"/>
            <a:headEnd/>
            <a:tailEnd/>
          </a:ln>
        </p:spPr>
        <p:txBody>
          <a:bodyPr>
            <a:spAutoFit/>
          </a:bodyPr>
          <a:lstStyle/>
          <a:p>
            <a:pPr algn="ctr">
              <a:spcBef>
                <a:spcPct val="50000"/>
              </a:spcBef>
            </a:pPr>
            <a:r>
              <a:rPr lang="fr-FR" sz="3200">
                <a:latin typeface="Calibri" pitchFamily="34" charset="0"/>
              </a:rPr>
              <a:t>Nous vous remercions de votre attention</a:t>
            </a:r>
          </a:p>
          <a:p>
            <a:pPr algn="ctr">
              <a:spcBef>
                <a:spcPct val="50000"/>
              </a:spcBef>
            </a:pPr>
            <a:r>
              <a:rPr lang="fr-FR" sz="3200">
                <a:latin typeface="Calibri" pitchFamily="34" charset="0"/>
              </a:rPr>
              <a:t>Votre avis nous intéresse !</a:t>
            </a:r>
          </a:p>
        </p:txBody>
      </p:sp>
      <p:pic>
        <p:nvPicPr>
          <p:cNvPr id="77828"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77829"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
        <p:nvSpPr>
          <p:cNvPr id="77830" name="Sous-titre 2"/>
          <p:cNvSpPr>
            <a:spLocks/>
          </p:cNvSpPr>
          <p:nvPr/>
        </p:nvSpPr>
        <p:spPr bwMode="auto">
          <a:xfrm>
            <a:off x="1806575" y="6237288"/>
            <a:ext cx="5429250" cy="406400"/>
          </a:xfrm>
          <a:prstGeom prst="rect">
            <a:avLst/>
          </a:prstGeom>
          <a:noFill/>
          <a:ln w="9525">
            <a:solidFill>
              <a:schemeClr val="accent1"/>
            </a:solidFill>
            <a:miter lim="800000"/>
            <a:headEnd/>
            <a:tailEnd/>
          </a:ln>
        </p:spPr>
        <p:txBody>
          <a:bodyPr/>
          <a:lstStyle/>
          <a:p>
            <a:pPr algn="ctr">
              <a:lnSpc>
                <a:spcPct val="80000"/>
              </a:lnSpc>
              <a:spcBef>
                <a:spcPct val="20000"/>
              </a:spcBef>
              <a:buFont typeface="Arial" charset="0"/>
              <a:buNone/>
            </a:pPr>
            <a:r>
              <a:rPr lang="fr-FR" sz="2000" b="1" i="1">
                <a:solidFill>
                  <a:srgbClr val="515151"/>
                </a:solidFill>
                <a:latin typeface="Calibri" pitchFamily="34" charset="0"/>
              </a:rPr>
              <a:t>http://www.versaillesenvironnementinitiative.fr/</a:t>
            </a:r>
            <a:endParaRPr lang="fr-FR" sz="2000">
              <a:solidFill>
                <a:srgbClr val="515151"/>
              </a:solidFill>
              <a:latin typeface="Calibri" pitchFamily="34" charset="0"/>
            </a:endParaRPr>
          </a:p>
          <a:p>
            <a:pPr algn="ctr">
              <a:lnSpc>
                <a:spcPct val="80000"/>
              </a:lnSpc>
              <a:spcBef>
                <a:spcPct val="20000"/>
              </a:spcBef>
              <a:buFont typeface="Arial" charset="0"/>
              <a:buNone/>
            </a:pPr>
            <a:endParaRPr lang="fr-FR" sz="2000">
              <a:solidFill>
                <a:srgbClr val="515151"/>
              </a:solidFill>
              <a:latin typeface="Calibri"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ous-titre 2"/>
          <p:cNvSpPr>
            <a:spLocks noGrp="1"/>
          </p:cNvSpPr>
          <p:nvPr>
            <p:ph type="subTitle" idx="4294967295"/>
          </p:nvPr>
        </p:nvSpPr>
        <p:spPr>
          <a:xfrm>
            <a:off x="1806575" y="6237288"/>
            <a:ext cx="5429250" cy="406400"/>
          </a:xfrm>
          <a:ln>
            <a:solidFill>
              <a:schemeClr val="accent1"/>
            </a:solidFill>
          </a:ln>
        </p:spPr>
        <p:txBody>
          <a:bodyPr/>
          <a:lstStyle/>
          <a:p>
            <a:pPr marL="0" indent="0" algn="ctr" eaLnBrk="1" hangingPunct="1">
              <a:lnSpc>
                <a:spcPct val="80000"/>
              </a:lnSpc>
              <a:buFont typeface="Arial" charset="0"/>
              <a:buNone/>
            </a:pPr>
            <a:r>
              <a:rPr lang="fr-FR" sz="1700" b="1" i="1" smtClean="0">
                <a:solidFill>
                  <a:srgbClr val="898989"/>
                </a:solidFill>
              </a:rPr>
              <a:t>http://www.versaillesenvironnementinitiative.fr</a:t>
            </a:r>
            <a:r>
              <a:rPr lang="fr-FR" sz="2500" b="1" i="1" smtClean="0">
                <a:solidFill>
                  <a:srgbClr val="898989"/>
                </a:solidFill>
              </a:rPr>
              <a:t>/</a:t>
            </a:r>
            <a:endParaRPr lang="fr-FR" sz="2500" smtClean="0">
              <a:solidFill>
                <a:srgbClr val="898989"/>
              </a:solidFill>
            </a:endParaRPr>
          </a:p>
          <a:p>
            <a:pPr marL="0" indent="0" algn="ctr" eaLnBrk="1" hangingPunct="1">
              <a:lnSpc>
                <a:spcPct val="80000"/>
              </a:lnSpc>
              <a:buFont typeface="Arial" charset="0"/>
              <a:buNone/>
            </a:pPr>
            <a:endParaRPr lang="fr-FR" sz="2500" smtClean="0">
              <a:solidFill>
                <a:srgbClr val="898989"/>
              </a:solidFill>
            </a:endParaRPr>
          </a:p>
        </p:txBody>
      </p:sp>
      <p:pic>
        <p:nvPicPr>
          <p:cNvPr id="78851" name="Image 4"/>
          <p:cNvPicPr>
            <a:picLocks noChangeAspect="1"/>
          </p:cNvPicPr>
          <p:nvPr/>
        </p:nvPicPr>
        <p:blipFill>
          <a:blip r:embed="rId3" cstate="print"/>
          <a:srcRect/>
          <a:stretch>
            <a:fillRect/>
          </a:stretch>
        </p:blipFill>
        <p:spPr bwMode="auto">
          <a:xfrm>
            <a:off x="7164388" y="5373688"/>
            <a:ext cx="1368425" cy="641350"/>
          </a:xfrm>
          <a:prstGeom prst="rect">
            <a:avLst/>
          </a:prstGeom>
          <a:noFill/>
          <a:ln w="9525">
            <a:noFill/>
            <a:miter lim="800000"/>
            <a:headEnd/>
            <a:tailEnd/>
          </a:ln>
        </p:spPr>
      </p:pic>
      <p:sp>
        <p:nvSpPr>
          <p:cNvPr id="78852" name="ZoneTexte 5"/>
          <p:cNvSpPr txBox="1">
            <a:spLocks noChangeArrowheads="1"/>
          </p:cNvSpPr>
          <p:nvPr/>
        </p:nvSpPr>
        <p:spPr bwMode="auto">
          <a:xfrm>
            <a:off x="684213" y="3357563"/>
            <a:ext cx="6480175" cy="2530475"/>
          </a:xfrm>
          <a:prstGeom prst="rect">
            <a:avLst/>
          </a:prstGeom>
          <a:noFill/>
          <a:ln w="9525">
            <a:noFill/>
            <a:miter lim="800000"/>
            <a:headEnd/>
            <a:tailEnd/>
          </a:ln>
        </p:spPr>
        <p:txBody>
          <a:bodyPr>
            <a:spAutoFit/>
          </a:bodyPr>
          <a:lstStyle/>
          <a:p>
            <a:r>
              <a:rPr lang="fr-FR" sz="2000">
                <a:latin typeface="Calibri" pitchFamily="34" charset="0"/>
              </a:rPr>
              <a:t>Intervenants :</a:t>
            </a:r>
          </a:p>
          <a:p>
            <a:pPr>
              <a:buFontTx/>
              <a:buChar char="-"/>
            </a:pPr>
            <a:r>
              <a:rPr lang="fr-FR" sz="2000">
                <a:latin typeface="Calibri" pitchFamily="34" charset="0"/>
              </a:rPr>
              <a:t> Pierre-Luc LANGLET, Architecte</a:t>
            </a:r>
          </a:p>
          <a:p>
            <a:r>
              <a:rPr lang="fr-FR" sz="2000">
                <a:latin typeface="Calibri" pitchFamily="34" charset="0"/>
              </a:rPr>
              <a:t>Vice président du Club de l’Amélioration de l’Habitat</a:t>
            </a:r>
          </a:p>
          <a:p>
            <a:endParaRPr lang="fr-FR" sz="2000">
              <a:latin typeface="Calibri" pitchFamily="34" charset="0"/>
            </a:endParaRPr>
          </a:p>
          <a:p>
            <a:r>
              <a:rPr lang="fr-FR" sz="2000">
                <a:latin typeface="Calibri" pitchFamily="34" charset="0"/>
              </a:rPr>
              <a:t>- Paul TROUILLOUD, Architecte des Bâtiments de France</a:t>
            </a:r>
          </a:p>
          <a:p>
            <a:r>
              <a:rPr lang="fr-FR" sz="2000">
                <a:latin typeface="Calibri" pitchFamily="34" charset="0"/>
              </a:rPr>
              <a:t>Chef du service territorial de l’architecture et du patrimoine</a:t>
            </a:r>
          </a:p>
          <a:p>
            <a:endParaRPr lang="fr-FR" sz="2000">
              <a:latin typeface="Calibri" pitchFamily="34" charset="0"/>
            </a:endParaRPr>
          </a:p>
          <a:p>
            <a:r>
              <a:rPr lang="fr-FR" sz="2000">
                <a:latin typeface="Calibri" pitchFamily="34" charset="0"/>
              </a:rPr>
              <a:t>- Gwilherm POULLENNEC et Anne BOISROUX-JAY</a:t>
            </a:r>
          </a:p>
        </p:txBody>
      </p:sp>
      <p:pic>
        <p:nvPicPr>
          <p:cNvPr id="78853" name="Espace réservé du contenu 3"/>
          <p:cNvPicPr>
            <a:picLocks noChangeAspect="1"/>
          </p:cNvPicPr>
          <p:nvPr/>
        </p:nvPicPr>
        <p:blipFill>
          <a:blip r:embed="rId4" cstate="print"/>
          <a:srcRect/>
          <a:stretch>
            <a:fillRect/>
          </a:stretch>
        </p:blipFill>
        <p:spPr bwMode="auto">
          <a:xfrm>
            <a:off x="2700338" y="0"/>
            <a:ext cx="3430587" cy="3644900"/>
          </a:xfrm>
          <a:prstGeom prst="rect">
            <a:avLst/>
          </a:prstGeom>
          <a:noFill/>
          <a:ln w="9525">
            <a:noFill/>
            <a:miter lim="800000"/>
            <a:headEnd/>
            <a:tailEnd/>
          </a:ln>
        </p:spPr>
      </p:pic>
      <p:pic>
        <p:nvPicPr>
          <p:cNvPr id="78854" name="Picture 2" descr="Z:\affaires en cours CLA\PIERRE LUC\CAH\cr_m_logo_CAH.jpg"/>
          <p:cNvPicPr>
            <a:picLocks noChangeAspect="1" noChangeArrowheads="1"/>
          </p:cNvPicPr>
          <p:nvPr/>
        </p:nvPicPr>
        <p:blipFill>
          <a:blip r:embed="rId5" cstate="print"/>
          <a:srcRect/>
          <a:stretch>
            <a:fillRect/>
          </a:stretch>
        </p:blipFill>
        <p:spPr bwMode="auto">
          <a:xfrm>
            <a:off x="7235825" y="3357563"/>
            <a:ext cx="1270000" cy="800100"/>
          </a:xfrm>
          <a:prstGeom prst="rect">
            <a:avLst/>
          </a:prstGeom>
          <a:noFill/>
          <a:ln w="9525">
            <a:noFill/>
            <a:miter lim="800000"/>
            <a:headEnd/>
            <a:tailEnd/>
          </a:ln>
        </p:spPr>
      </p:pic>
      <p:pic>
        <p:nvPicPr>
          <p:cNvPr id="78855" name="Picture 7" descr="Logo_ministere_culture_et_communication_(Marianne)"/>
          <p:cNvPicPr>
            <a:picLocks noChangeAspect="1" noChangeArrowheads="1"/>
          </p:cNvPicPr>
          <p:nvPr/>
        </p:nvPicPr>
        <p:blipFill>
          <a:blip r:embed="rId6" cstate="print"/>
          <a:srcRect/>
          <a:stretch>
            <a:fillRect/>
          </a:stretch>
        </p:blipFill>
        <p:spPr bwMode="auto">
          <a:xfrm>
            <a:off x="7235825" y="4508500"/>
            <a:ext cx="1295400"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69928E2E-634A-4754-B5EB-72649C64D415}" type="slidenum">
              <a:rPr lang="fr-FR"/>
              <a:pPr>
                <a:defRPr/>
              </a:pPr>
              <a:t>8</a:t>
            </a:fld>
            <a:endParaRPr lang="fr-FR"/>
          </a:p>
        </p:txBody>
      </p:sp>
      <p:sp>
        <p:nvSpPr>
          <p:cNvPr id="9219" name="Titre 1"/>
          <p:cNvSpPr>
            <a:spLocks noGrp="1"/>
          </p:cNvSpPr>
          <p:nvPr>
            <p:ph type="title"/>
          </p:nvPr>
        </p:nvSpPr>
        <p:spPr>
          <a:xfrm>
            <a:off x="857250" y="1198563"/>
            <a:ext cx="7316788" cy="4664075"/>
          </a:xfrm>
        </p:spPr>
        <p:txBody>
          <a:bodyPr>
            <a:spAutoFit/>
          </a:bodyPr>
          <a:lstStyle/>
          <a:p>
            <a:pPr algn="l" eaLnBrk="1" hangingPunct="1"/>
            <a:r>
              <a:rPr lang="fr-FR" sz="3000" smtClean="0"/>
              <a:t/>
            </a:r>
            <a:br>
              <a:rPr lang="fr-FR" sz="3000" smtClean="0"/>
            </a:br>
            <a:r>
              <a:rPr lang="fr-FR" sz="3000" smtClean="0"/>
              <a:t>Mieux rénover les bâtiments pour économiser l’énergie, faire baisser les factures et créer des emplois</a:t>
            </a:r>
            <a:br>
              <a:rPr lang="fr-FR" sz="3000" smtClean="0"/>
            </a:br>
            <a:r>
              <a:rPr lang="fr-FR" sz="3000" smtClean="0"/>
              <a:t/>
            </a:r>
            <a:br>
              <a:rPr lang="fr-FR" sz="3000" smtClean="0"/>
            </a:br>
            <a:r>
              <a:rPr lang="fr-FR" sz="3000" smtClean="0"/>
              <a:t> </a:t>
            </a:r>
            <a:r>
              <a:rPr lang="fr-FR" sz="3000" smtClean="0">
                <a:solidFill>
                  <a:srgbClr val="FF3300"/>
                </a:solidFill>
              </a:rPr>
              <a:t>→ 	rénover 500 000 logements </a:t>
            </a:r>
            <a:br>
              <a:rPr lang="fr-FR" sz="3000" smtClean="0">
                <a:solidFill>
                  <a:srgbClr val="FF3300"/>
                </a:solidFill>
              </a:rPr>
            </a:br>
            <a:r>
              <a:rPr lang="fr-FR" sz="3000" smtClean="0">
                <a:solidFill>
                  <a:srgbClr val="FF3300"/>
                </a:solidFill>
              </a:rPr>
              <a:t>	par an (2017)</a:t>
            </a:r>
            <a:br>
              <a:rPr lang="fr-FR" sz="3000" smtClean="0">
                <a:solidFill>
                  <a:srgbClr val="FF3300"/>
                </a:solidFill>
              </a:rPr>
            </a:br>
            <a:r>
              <a:rPr lang="fr-FR" sz="3000" smtClean="0">
                <a:solidFill>
                  <a:srgbClr val="FF3300"/>
                </a:solidFill>
              </a:rPr>
              <a:t/>
            </a:r>
            <a:br>
              <a:rPr lang="fr-FR" sz="3000" smtClean="0">
                <a:solidFill>
                  <a:srgbClr val="FF3300"/>
                </a:solidFill>
              </a:rPr>
            </a:br>
            <a:r>
              <a:rPr lang="fr-FR" sz="3000" smtClean="0">
                <a:solidFill>
                  <a:srgbClr val="FF3300"/>
                </a:solidFill>
              </a:rPr>
              <a:t> → 	baisser de 15% la précarité 	énergétique (2020)</a:t>
            </a:r>
            <a:endParaRPr lang="fr-FR" sz="3200" smtClean="0">
              <a:solidFill>
                <a:srgbClr val="FF3300"/>
              </a:solidFill>
            </a:endParaRPr>
          </a:p>
        </p:txBody>
      </p:sp>
      <p:pic>
        <p:nvPicPr>
          <p:cNvPr id="9220" name="Image 4"/>
          <p:cNvPicPr>
            <a:picLocks noChangeAspect="1"/>
          </p:cNvPicPr>
          <p:nvPr/>
        </p:nvPicPr>
        <p:blipFill>
          <a:blip r:embed="rId2" cstate="print"/>
          <a:srcRect/>
          <a:stretch>
            <a:fillRect/>
          </a:stretch>
        </p:blipFill>
        <p:spPr bwMode="auto">
          <a:xfrm>
            <a:off x="107950" y="115888"/>
            <a:ext cx="1584325" cy="742950"/>
          </a:xfrm>
          <a:prstGeom prst="rect">
            <a:avLst/>
          </a:prstGeom>
          <a:noFill/>
          <a:ln w="9525">
            <a:noFill/>
            <a:miter lim="800000"/>
            <a:headEnd/>
            <a:tailEnd/>
          </a:ln>
        </p:spPr>
      </p:pic>
      <p:pic>
        <p:nvPicPr>
          <p:cNvPr id="9221" name="Picture 2" descr="Z:\affaires en cours CLA\PIERRE LUC\CAH\cr_m_logo_CAH.jpg"/>
          <p:cNvPicPr>
            <a:picLocks noChangeAspect="1" noChangeArrowheads="1"/>
          </p:cNvPicPr>
          <p:nvPr/>
        </p:nvPicPr>
        <p:blipFill>
          <a:blip r:embed="rId3"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12"/>
          </p:nvPr>
        </p:nvSpPr>
        <p:spPr/>
        <p:txBody>
          <a:bodyPr/>
          <a:lstStyle/>
          <a:p>
            <a:pPr>
              <a:defRPr/>
            </a:pPr>
            <a:fld id="{B2FD41BA-DBD4-4BA5-8834-5A79DD5CEE42}" type="slidenum">
              <a:rPr lang="fr-FR"/>
              <a:pPr>
                <a:defRPr/>
              </a:pPr>
              <a:t>9</a:t>
            </a:fld>
            <a:endParaRPr lang="fr-FR"/>
          </a:p>
        </p:txBody>
      </p:sp>
      <p:sp>
        <p:nvSpPr>
          <p:cNvPr id="10243" name="Titre 1"/>
          <p:cNvSpPr>
            <a:spLocks noGrp="1"/>
          </p:cNvSpPr>
          <p:nvPr>
            <p:ph type="title"/>
          </p:nvPr>
        </p:nvSpPr>
        <p:spPr>
          <a:xfrm>
            <a:off x="857250" y="714375"/>
            <a:ext cx="7316788" cy="5643563"/>
          </a:xfrm>
        </p:spPr>
        <p:txBody>
          <a:bodyPr/>
          <a:lstStyle/>
          <a:p>
            <a:pPr algn="l" eaLnBrk="1" hangingPunct="1"/>
            <a:r>
              <a:rPr lang="fr-FR" sz="3200" smtClean="0"/>
              <a:t/>
            </a:r>
            <a:br>
              <a:rPr lang="fr-FR" sz="3200" smtClean="0"/>
            </a:br>
            <a:r>
              <a:rPr lang="fr-FR" sz="3200" smtClean="0"/>
              <a:t/>
            </a:r>
            <a:br>
              <a:rPr lang="fr-FR" sz="3200" smtClean="0"/>
            </a:br>
            <a:r>
              <a:rPr lang="fr-FR" sz="3200" smtClean="0"/>
              <a:t/>
            </a:r>
            <a:br>
              <a:rPr lang="fr-FR" sz="3200" smtClean="0"/>
            </a:br>
            <a:r>
              <a:rPr lang="fr-FR" sz="3200" smtClean="0"/>
              <a:t/>
            </a:r>
            <a:br>
              <a:rPr lang="fr-FR" sz="3200" smtClean="0"/>
            </a:br>
            <a:r>
              <a:rPr lang="fr-FR" sz="3200" smtClean="0"/>
              <a:t/>
            </a:r>
            <a:br>
              <a:rPr lang="fr-FR" sz="3200" smtClean="0"/>
            </a:br>
            <a:r>
              <a:rPr lang="fr-FR" sz="3200" smtClean="0"/>
              <a:t/>
            </a:r>
            <a:br>
              <a:rPr lang="fr-FR" sz="3200" smtClean="0"/>
            </a:br>
            <a:r>
              <a:rPr lang="fr-FR" sz="3200" smtClean="0"/>
              <a:t/>
            </a:r>
            <a:br>
              <a:rPr lang="fr-FR" sz="3200" smtClean="0"/>
            </a:br>
            <a:r>
              <a:rPr lang="fr-FR" sz="3200" smtClean="0"/>
              <a:t/>
            </a:r>
            <a:br>
              <a:rPr lang="fr-FR" sz="3200" smtClean="0"/>
            </a:br>
            <a:r>
              <a:rPr lang="fr-FR" sz="3200" smtClean="0"/>
              <a:t/>
            </a:r>
            <a:br>
              <a:rPr lang="fr-FR" sz="3200" smtClean="0"/>
            </a:br>
            <a:r>
              <a:rPr lang="fr-FR" sz="3200" b="1" smtClean="0"/>
              <a:t/>
            </a:r>
            <a:br>
              <a:rPr lang="fr-FR" sz="3200" b="1" smtClean="0"/>
            </a:br>
            <a:r>
              <a:rPr lang="fr-FR" sz="3200" b="1" smtClean="0"/>
              <a:t/>
            </a:r>
            <a:br>
              <a:rPr lang="fr-FR" sz="3200" b="1" smtClean="0"/>
            </a:br>
            <a:r>
              <a:rPr lang="fr-FR" sz="3200" b="1" smtClean="0"/>
              <a:t/>
            </a:r>
            <a:br>
              <a:rPr lang="fr-FR" sz="3200" b="1" smtClean="0"/>
            </a:br>
            <a:endParaRPr lang="fr-FR" sz="3200" smtClean="0"/>
          </a:p>
        </p:txBody>
      </p:sp>
      <p:pic>
        <p:nvPicPr>
          <p:cNvPr id="10244" name="Picture 15" descr="diagnostic__performance_energetique1"/>
          <p:cNvPicPr>
            <a:picLocks noChangeAspect="1" noChangeArrowheads="1"/>
          </p:cNvPicPr>
          <p:nvPr/>
        </p:nvPicPr>
        <p:blipFill>
          <a:blip r:embed="rId2" cstate="print"/>
          <a:srcRect r="52556"/>
          <a:stretch>
            <a:fillRect/>
          </a:stretch>
        </p:blipFill>
        <p:spPr bwMode="auto">
          <a:xfrm>
            <a:off x="566738" y="2603500"/>
            <a:ext cx="4076700" cy="3692525"/>
          </a:xfrm>
          <a:prstGeom prst="rect">
            <a:avLst/>
          </a:prstGeom>
          <a:noFill/>
          <a:ln w="9525">
            <a:noFill/>
            <a:miter lim="800000"/>
            <a:headEnd/>
            <a:tailEnd/>
          </a:ln>
        </p:spPr>
      </p:pic>
      <p:pic>
        <p:nvPicPr>
          <p:cNvPr id="10245" name="Picture 16" descr="diagnostic__performance_energetique1"/>
          <p:cNvPicPr>
            <a:picLocks noChangeAspect="1" noChangeArrowheads="1"/>
          </p:cNvPicPr>
          <p:nvPr/>
        </p:nvPicPr>
        <p:blipFill>
          <a:blip r:embed="rId2" cstate="print"/>
          <a:srcRect l="52672"/>
          <a:stretch>
            <a:fillRect/>
          </a:stretch>
        </p:blipFill>
        <p:spPr bwMode="auto">
          <a:xfrm>
            <a:off x="4662488" y="2624138"/>
            <a:ext cx="4052887" cy="3684587"/>
          </a:xfrm>
          <a:prstGeom prst="rect">
            <a:avLst/>
          </a:prstGeom>
          <a:noFill/>
          <a:ln w="9525">
            <a:noFill/>
            <a:miter lim="800000"/>
            <a:headEnd/>
            <a:tailEnd/>
          </a:ln>
        </p:spPr>
      </p:pic>
      <p:sp>
        <p:nvSpPr>
          <p:cNvPr id="8" name="Titre 1"/>
          <p:cNvSpPr txBox="1">
            <a:spLocks/>
          </p:cNvSpPr>
          <p:nvPr/>
        </p:nvSpPr>
        <p:spPr>
          <a:xfrm>
            <a:off x="357188" y="2281238"/>
            <a:ext cx="4286250" cy="642937"/>
          </a:xfrm>
          <a:prstGeom prst="rect">
            <a:avLst/>
          </a:prstGeom>
        </p:spPr>
        <p:txBody>
          <a:bodyPr anchor="ctr"/>
          <a:lstStyle/>
          <a:p>
            <a:pPr algn="ctr" fontAlgn="auto">
              <a:spcAft>
                <a:spcPts val="0"/>
              </a:spcAft>
              <a:defRPr/>
            </a:pPr>
            <a:r>
              <a:rPr lang="fr-FR" sz="3000" dirty="0">
                <a:latin typeface="+mj-lt"/>
                <a:ea typeface="+mj-ea"/>
                <a:cs typeface="+mj-cs"/>
              </a:rPr>
              <a:t>Etiquettes énergétiques</a:t>
            </a:r>
            <a:br>
              <a:rPr lang="fr-FR" sz="3000" dirty="0">
                <a:latin typeface="+mj-lt"/>
                <a:ea typeface="+mj-ea"/>
                <a:cs typeface="+mj-cs"/>
              </a:rPr>
            </a:br>
            <a:endParaRPr lang="fr-FR" sz="3000" dirty="0">
              <a:latin typeface="+mj-lt"/>
              <a:ea typeface="+mj-ea"/>
              <a:cs typeface="+mj-cs"/>
            </a:endParaRPr>
          </a:p>
        </p:txBody>
      </p:sp>
      <p:sp>
        <p:nvSpPr>
          <p:cNvPr id="9" name="Titre 1"/>
          <p:cNvSpPr txBox="1">
            <a:spLocks/>
          </p:cNvSpPr>
          <p:nvPr/>
        </p:nvSpPr>
        <p:spPr>
          <a:xfrm>
            <a:off x="3929063" y="2209800"/>
            <a:ext cx="4714875" cy="357188"/>
          </a:xfrm>
          <a:prstGeom prst="rect">
            <a:avLst/>
          </a:prstGeom>
        </p:spPr>
        <p:txBody>
          <a:bodyPr anchor="ctr"/>
          <a:lstStyle/>
          <a:p>
            <a:pPr algn="ctr" fontAlgn="auto">
              <a:spcAft>
                <a:spcPts val="0"/>
              </a:spcAft>
              <a:defRPr/>
            </a:pPr>
            <a:endParaRPr lang="fr-FR" sz="3000" dirty="0">
              <a:latin typeface="+mj-lt"/>
              <a:ea typeface="+mj-ea"/>
              <a:cs typeface="+mj-cs"/>
            </a:endParaRPr>
          </a:p>
          <a:p>
            <a:pPr algn="ctr" fontAlgn="auto">
              <a:spcAft>
                <a:spcPts val="0"/>
              </a:spcAft>
              <a:defRPr/>
            </a:pPr>
            <a:r>
              <a:rPr lang="fr-FR" sz="3000" dirty="0">
                <a:latin typeface="+mj-lt"/>
                <a:ea typeface="+mj-ea"/>
                <a:cs typeface="+mj-cs"/>
              </a:rPr>
              <a:t>Etiquettes C02</a:t>
            </a:r>
            <a:br>
              <a:rPr lang="fr-FR" sz="3000" dirty="0">
                <a:latin typeface="+mj-lt"/>
                <a:ea typeface="+mj-ea"/>
                <a:cs typeface="+mj-cs"/>
              </a:rPr>
            </a:br>
            <a:endParaRPr lang="fr-FR" sz="3000" dirty="0">
              <a:latin typeface="+mj-lt"/>
              <a:ea typeface="+mj-ea"/>
              <a:cs typeface="+mj-cs"/>
            </a:endParaRPr>
          </a:p>
        </p:txBody>
      </p:sp>
      <p:sp>
        <p:nvSpPr>
          <p:cNvPr id="10248" name="Titre 1"/>
          <p:cNvSpPr txBox="1">
            <a:spLocks/>
          </p:cNvSpPr>
          <p:nvPr/>
        </p:nvSpPr>
        <p:spPr bwMode="auto">
          <a:xfrm>
            <a:off x="395288" y="908050"/>
            <a:ext cx="6769100" cy="1008063"/>
          </a:xfrm>
          <a:prstGeom prst="rect">
            <a:avLst/>
          </a:prstGeom>
          <a:noFill/>
          <a:ln w="9525">
            <a:noFill/>
            <a:miter lim="800000"/>
            <a:headEnd/>
            <a:tailEnd/>
          </a:ln>
        </p:spPr>
        <p:txBody>
          <a:bodyPr anchor="ctr"/>
          <a:lstStyle/>
          <a:p>
            <a:r>
              <a:rPr lang="fr-FR" sz="3000">
                <a:latin typeface="Calibri" pitchFamily="34" charset="0"/>
              </a:rPr>
              <a:t>Objectif pour les bâtiments anciens : passer de la classe E/F à la classe C</a:t>
            </a:r>
          </a:p>
        </p:txBody>
      </p:sp>
      <p:pic>
        <p:nvPicPr>
          <p:cNvPr id="10249" name="Image 4"/>
          <p:cNvPicPr>
            <a:picLocks noChangeAspect="1"/>
          </p:cNvPicPr>
          <p:nvPr/>
        </p:nvPicPr>
        <p:blipFill>
          <a:blip r:embed="rId3" cstate="print"/>
          <a:srcRect/>
          <a:stretch>
            <a:fillRect/>
          </a:stretch>
        </p:blipFill>
        <p:spPr bwMode="auto">
          <a:xfrm>
            <a:off x="107950" y="115888"/>
            <a:ext cx="1584325" cy="742950"/>
          </a:xfrm>
          <a:prstGeom prst="rect">
            <a:avLst/>
          </a:prstGeom>
          <a:noFill/>
          <a:ln w="9525">
            <a:noFill/>
            <a:miter lim="800000"/>
            <a:headEnd/>
            <a:tailEnd/>
          </a:ln>
        </p:spPr>
      </p:pic>
      <p:pic>
        <p:nvPicPr>
          <p:cNvPr id="10250" name="Picture 2" descr="Z:\affaires en cours CLA\PIERRE LUC\CAH\cr_m_logo_CAH.jpg"/>
          <p:cNvPicPr>
            <a:picLocks noChangeAspect="1" noChangeArrowheads="1"/>
          </p:cNvPicPr>
          <p:nvPr/>
        </p:nvPicPr>
        <p:blipFill>
          <a:blip r:embed="rId4" cstate="print"/>
          <a:srcRect/>
          <a:stretch>
            <a:fillRect/>
          </a:stretch>
        </p:blipFill>
        <p:spPr bwMode="auto">
          <a:xfrm>
            <a:off x="7715250" y="142875"/>
            <a:ext cx="1270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2591</TotalTime>
  <Words>2009</Words>
  <Application>Microsoft Office PowerPoint</Application>
  <PresentationFormat>Affichage à l'écran (4:3)</PresentationFormat>
  <Paragraphs>447</Paragraphs>
  <Slides>76</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76</vt:i4>
      </vt:variant>
    </vt:vector>
  </HeadingPairs>
  <TitlesOfParts>
    <vt:vector size="82" baseType="lpstr">
      <vt:lpstr>Arial</vt:lpstr>
      <vt:lpstr>Calibri</vt:lpstr>
      <vt:lpstr>Wingdings</vt:lpstr>
      <vt:lpstr>SimSun</vt:lpstr>
      <vt:lpstr>Mangal</vt:lpstr>
      <vt:lpstr>Thème Office</vt:lpstr>
      <vt:lpstr>Diapositive 1</vt:lpstr>
      <vt:lpstr>Energie et patrimoine à Versailles</vt:lpstr>
      <vt:lpstr>Diapositive 3</vt:lpstr>
      <vt:lpstr>L’énergie la moins chère  et la moins polluante  est celle que l’on ne consomme pas</vt:lpstr>
      <vt:lpstr>Diapositive 5</vt:lpstr>
      <vt:lpstr>   Après les lois Grenelle,  Le projet de loi relatif à la  Transition énergétique pour la croissance verte   →  adoptée en première lecture par  l’Assemblée Nationale le 14.10.2014  →  modifiée en première lecture par   le Sénat le 03.03.2015    </vt:lpstr>
      <vt:lpstr>   Objectifs de la loi   → réussir la transition énergétique   → renforcer l’indépendance énergétique   → renforcer la compétitivité économique   → lutter contre le changement climatique   </vt:lpstr>
      <vt:lpstr> Mieux rénover les bâtiments pour économiser l’énergie, faire baisser les factures et créer des emplois   →  rénover 500 000 logements   par an (2017)   →  baisser de 15% la précarité  énergétique (2020)</vt:lpstr>
      <vt:lpstr>            </vt:lpstr>
      <vt:lpstr>Article 3 B Avant 2030, tous les bâtiments privés résidentiels dont la consommation en énergie primaire est supérieure à 330 kilowattheures d’énergie primaire par mètre carré et par an doivent avoir fait l’objet d’une rénovation énergétique. Avant 2020, tous les logements locatifs du parc privé dont la consommation en énergie primaire est supérieure à 330 kilowattheures d’énergie primaire par mètre carré et par an doivent avoir fait l’objet d’une rénovation énergétique en visant une performance de 150 kilowattheures par mètre carré et par an si le calcul économique le permet. </vt:lpstr>
      <vt:lpstr>   Article 3 C  À partir de 2030, les bâtiments privés résidentiels devront faire l’objet d’une rénovation énergétique à l’occasion d’une mutation, selon leur niveau de performance énergétique, sous réserve de la mise à disposition des outils financiers adéquats.  Un décret en Conseil d’État précisera le calendrier progressif d’application de cette obligation en fonction de la performance énergétique, étalé jusqu’en 2050.   </vt:lpstr>
      <vt:lpstr>Diapositive 12</vt:lpstr>
      <vt:lpstr> </vt:lpstr>
      <vt:lpstr>Energie et patrimoine à Versailles isolation des bâtiments par l’extérieur</vt:lpstr>
      <vt:lpstr>Energie et patrimoine à Versailles isolation et intégration des bâtiments</vt:lpstr>
      <vt:lpstr>Energie et patrimoine à Versailles isolation et intégration des bâtiments</vt:lpstr>
      <vt:lpstr>Energie et patrimoine à Versailles isolation et intégration des bâtiments</vt:lpstr>
      <vt:lpstr>Energie et patrimoine à Versailles isolation des bâtiments par l’extérieur</vt:lpstr>
      <vt:lpstr>Diapositive 19</vt:lpstr>
      <vt:lpstr>Diapositive 20</vt:lpstr>
      <vt:lpstr>Diapositive 21</vt:lpstr>
      <vt:lpstr>Energie et patrimoine à Versailles le chauffage collectif urbain :progrès et intérêt</vt:lpstr>
      <vt:lpstr>Energie et patrimoine à Versailles l’éclairage public … et ses progrès</vt:lpstr>
      <vt:lpstr>Energie et patrimoine à Versailles</vt:lpstr>
      <vt:lpstr>Energie et patrimoine à Versailles La géothermie de minime importance (GMI ) en 2015 ? </vt:lpstr>
      <vt:lpstr>Isoler les constructions,   une nécessité….  </vt:lpstr>
      <vt:lpstr>Diapositive 27</vt:lpstr>
      <vt:lpstr>Diapositive 28</vt:lpstr>
      <vt:lpstr>Diapositive 29</vt:lpstr>
      <vt:lpstr> </vt:lpstr>
      <vt:lpstr>Diapositive 31</vt:lpstr>
      <vt:lpstr>Diapositive 32</vt:lpstr>
      <vt:lpstr>Diapositive 33</vt:lpstr>
      <vt:lpstr> </vt:lpstr>
      <vt:lpstr>Diapositive 35</vt:lpstr>
      <vt:lpstr>Diapositive 36</vt:lpstr>
      <vt:lpstr> </vt:lpstr>
      <vt:lpstr> </vt:lpstr>
      <vt:lpstr> </vt:lpstr>
      <vt:lpstr> </vt:lpstr>
      <vt:lpstr> </vt:lpstr>
      <vt:lpstr> </vt:lpstr>
      <vt:lpstr>Diapositive 43</vt:lpstr>
      <vt:lpstr> </vt:lpstr>
      <vt:lpstr>Diapositive 45</vt:lpstr>
      <vt:lpstr>Diapositive 46</vt:lpstr>
      <vt:lpstr> </vt:lpstr>
      <vt:lpstr>Diapositive 48</vt:lpstr>
      <vt:lpstr> </vt:lpstr>
      <vt:lpstr> </vt:lpstr>
      <vt:lpstr>Diapositive 51</vt:lpstr>
      <vt:lpstr>Diapositive 52</vt:lpstr>
      <vt:lpstr>Diapositive 53</vt:lpstr>
      <vt:lpstr>Diapositive 54</vt:lpstr>
      <vt:lpstr>Diapositive 55</vt:lpstr>
      <vt:lpstr>Diapositive 56</vt:lpstr>
      <vt:lpstr>Diapositive 57</vt:lpstr>
      <vt:lpstr> </vt:lpstr>
      <vt:lpstr>Diapositive 59</vt:lpstr>
      <vt:lpstr>Loi relative à la transition énergétique et la croissance verte  Des adaptations à l’étude :  - dépassement de hauteur pour isolation des toits - dépassement des limites pour isolation des façades - exemption de travaux en cas de difficultés techniques, architecturales ou économiques - exemption de travaux sur immeubles protégés et secteurs sauvegardés </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 et patrimoine à Versailles 18 mars 2015</dc:title>
  <dc:creator>Anne</dc:creator>
  <cp:lastModifiedBy>Michel Jay</cp:lastModifiedBy>
  <cp:revision>174</cp:revision>
  <dcterms:created xsi:type="dcterms:W3CDTF">2015-03-08T09:38:56Z</dcterms:created>
  <dcterms:modified xsi:type="dcterms:W3CDTF">2015-03-21T23:50:41Z</dcterms:modified>
</cp:coreProperties>
</file>